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</p:sldIdLst>
  <p:sldSz cy="5143500" cx="9144000"/>
  <p:notesSz cx="6858000" cy="9144000"/>
  <p:embeddedFontLst>
    <p:embeddedFont>
      <p:font typeface="Pinyon Script"/>
      <p:regular r:id="rId111"/>
    </p:embeddedFon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3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font" Target="fonts/PinyonScript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41f1c909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41f1c909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40920680d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40920680d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40920680d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40920680d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40920680d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40920680d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40920680d5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40920680d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40920680d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40920680d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0920680d5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40920680d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41f1c9090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41f1c9090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41f1c9090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41f1c9090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53415674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53415674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41f1c9090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41f1c9090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53415674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53415674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53415674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53415674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53415674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53415674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53415674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53415674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53415674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53415674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8b1244f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08b1244f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1f1c9090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1f1c9090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53415674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53415674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3bf0f637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3bf0f637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53415674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53415674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08b1244f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08b1244f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5341567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5341567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08b1244f0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08b1244f0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41f1c909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41f1c909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41f1c90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41f1c90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41f1c909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41f1c909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bf0f63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bf0f63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3bf0f637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3bf0f637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3bf0f637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3bf0f637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3bf0f637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3bf0f637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41f1c909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41f1c909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41f1c90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41f1c90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1f1c90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1f1c90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41f1c909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41f1c909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53415674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53415674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3bf0f637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3bf0f637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41f1c909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41f1c909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5341567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5341567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41f1c909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41f1c909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53415674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53415674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53415674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53415674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53415674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53415674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41f1c909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41f1c909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53415674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53415674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53415674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53415674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53415674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53415674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53415674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53415674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53415674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53415674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3415674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53415674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53415674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53415674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53415674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53415674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53415674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453415674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3bf0f637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43bf0f637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41f1c909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41f1c909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53415674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53415674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53415674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53415674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53415674a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453415674a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41f1c909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441f1c909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53415674a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53415674a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53415674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5341567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53415674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53415674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453415674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453415674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53415674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53415674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53415674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53415674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453415674a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453415674a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53415674a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53415674a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53415674a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53415674a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43bf0f637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43bf0f637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40920680d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40920680d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08b1244f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08b1244f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3415674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53415674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453415674a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453415674a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41f1c909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441f1c909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408b1244f0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408b1244f0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40920680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40920680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41f1c909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41f1c909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441f1c909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441f1c909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41f1c9090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41f1c9090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41f1c909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41f1c909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41f1c9090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41f1c909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441f1c9090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441f1c9090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41f1c9090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41f1c9090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441f1c9090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441f1c909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441f1c9090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441f1c9090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40920680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40920680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40920680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40920680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0920680d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0920680d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3bf0f637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3bf0f637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43bf0f637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43bf0f637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43bf0f637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43bf0f637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40920680d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40920680d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0920680d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40920680d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41f1c9090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41f1c9090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920680d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40920680d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0920680d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40920680d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920680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40920680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0920680d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0920680d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920680d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40920680d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40920680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40920680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40920680d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40920680d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920680d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40920680d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0920680d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0920680d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40920680d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40920680d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9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91.png"/><Relationship Id="rId5" Type="http://schemas.openxmlformats.org/officeDocument/2006/relationships/image" Target="../media/image44.png"/><Relationship Id="rId6" Type="http://schemas.openxmlformats.org/officeDocument/2006/relationships/image" Target="../media/image9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53.png"/><Relationship Id="rId6" Type="http://schemas.openxmlformats.org/officeDocument/2006/relationships/image" Target="../media/image20.png"/><Relationship Id="rId7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Relationship Id="rId4" Type="http://schemas.openxmlformats.org/officeDocument/2006/relationships/image" Target="../media/image53.png"/><Relationship Id="rId5" Type="http://schemas.openxmlformats.org/officeDocument/2006/relationships/image" Target="../media/image20.png"/><Relationship Id="rId6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9" Type="http://schemas.openxmlformats.org/officeDocument/2006/relationships/image" Target="../media/image93.png"/><Relationship Id="rId5" Type="http://schemas.openxmlformats.org/officeDocument/2006/relationships/image" Target="../media/image54.png"/><Relationship Id="rId6" Type="http://schemas.openxmlformats.org/officeDocument/2006/relationships/image" Target="../media/image60.png"/><Relationship Id="rId7" Type="http://schemas.openxmlformats.org/officeDocument/2006/relationships/image" Target="../media/image52.png"/><Relationship Id="rId8" Type="http://schemas.openxmlformats.org/officeDocument/2006/relationships/image" Target="../media/image5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11" Type="http://schemas.openxmlformats.org/officeDocument/2006/relationships/image" Target="../media/image65.png"/><Relationship Id="rId10" Type="http://schemas.openxmlformats.org/officeDocument/2006/relationships/image" Target="../media/image61.png"/><Relationship Id="rId9" Type="http://schemas.openxmlformats.org/officeDocument/2006/relationships/image" Target="../media/image93.png"/><Relationship Id="rId5" Type="http://schemas.openxmlformats.org/officeDocument/2006/relationships/image" Target="../media/image54.png"/><Relationship Id="rId6" Type="http://schemas.openxmlformats.org/officeDocument/2006/relationships/image" Target="../media/image60.png"/><Relationship Id="rId7" Type="http://schemas.openxmlformats.org/officeDocument/2006/relationships/image" Target="../media/image52.png"/><Relationship Id="rId8" Type="http://schemas.openxmlformats.org/officeDocument/2006/relationships/image" Target="../media/image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5.png"/><Relationship Id="rId4" Type="http://schemas.openxmlformats.org/officeDocument/2006/relationships/image" Target="../media/image9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6.png"/><Relationship Id="rId4" Type="http://schemas.openxmlformats.org/officeDocument/2006/relationships/image" Target="../media/image8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6.png"/><Relationship Id="rId4" Type="http://schemas.openxmlformats.org/officeDocument/2006/relationships/image" Target="../media/image7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Модели, ансамбли моделей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35350" y="2875125"/>
            <a:ext cx="44196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Татьяна Гайнцева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МФТИ, ШАД, DLSchool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335350" y="4003450"/>
            <a:ext cx="30000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@atmyre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253725" y="184525"/>
            <a:ext cx="6642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00" y="1035275"/>
            <a:ext cx="2388950" cy="7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100" y="862450"/>
            <a:ext cx="5107450" cy="37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500" y="1622750"/>
            <a:ext cx="421200" cy="5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200" y="1901925"/>
            <a:ext cx="1718001" cy="7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188" y="2768575"/>
            <a:ext cx="20955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525" y="3826475"/>
            <a:ext cx="29908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112"/>
          <p:cNvPicPr preferRelativeResize="0"/>
          <p:nvPr/>
        </p:nvPicPr>
        <p:blipFill rotWithShape="1">
          <a:blip r:embed="rId3">
            <a:alphaModFix/>
          </a:blip>
          <a:srcRect b="0" l="27639" r="12882" t="12960"/>
          <a:stretch/>
        </p:blipFill>
        <p:spPr>
          <a:xfrm>
            <a:off x="1549343" y="0"/>
            <a:ext cx="6045308" cy="497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113"/>
          <p:cNvPicPr preferRelativeResize="0"/>
          <p:nvPr/>
        </p:nvPicPr>
        <p:blipFill rotWithShape="1">
          <a:blip r:embed="rId3">
            <a:alphaModFix/>
          </a:blip>
          <a:srcRect b="1596" l="27549" r="13254" t="20527"/>
          <a:stretch/>
        </p:blipFill>
        <p:spPr>
          <a:xfrm>
            <a:off x="1383625" y="112275"/>
            <a:ext cx="6445649" cy="47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XGBoost</a:t>
            </a:r>
            <a:endParaRPr/>
          </a:p>
        </p:txBody>
      </p:sp>
      <p:sp>
        <p:nvSpPr>
          <p:cNvPr id="1189" name="Google Shape;1189;p1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FF"/>
                </a:highlight>
              </a:rPr>
              <a:t>XG</a:t>
            </a:r>
            <a:r>
              <a:rPr lang="ru">
                <a:highlight>
                  <a:srgbClr val="FFFFFF"/>
                </a:highlight>
              </a:rPr>
              <a:t>Boost — библиотека градиентного бустинга на деревьях решений с открытым исходным кодом.</a:t>
            </a:r>
            <a:endParaRPr/>
          </a:p>
        </p:txBody>
      </p:sp>
      <p:pic>
        <p:nvPicPr>
          <p:cNvPr id="1190" name="Google Shape;119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75" y="1774825"/>
            <a:ext cx="34099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LightGBM</a:t>
            </a:r>
            <a:endParaRPr/>
          </a:p>
        </p:txBody>
      </p:sp>
      <p:sp>
        <p:nvSpPr>
          <p:cNvPr id="1196" name="Google Shape;1196;p1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LightGBM</a:t>
            </a:r>
            <a:r>
              <a:rPr lang="ru">
                <a:highlight>
                  <a:srgbClr val="FFFFFF"/>
                </a:highlight>
              </a:rPr>
              <a:t> — библиотека градиентного бустинга на деревьях решений с открытым исходным кодом.</a:t>
            </a:r>
            <a:endParaRPr/>
          </a:p>
        </p:txBody>
      </p:sp>
      <p:pic>
        <p:nvPicPr>
          <p:cNvPr id="1197" name="Google Shape;11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825" y="1868287"/>
            <a:ext cx="2673175" cy="14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CatBoost</a:t>
            </a:r>
            <a:endParaRPr/>
          </a:p>
        </p:txBody>
      </p:sp>
      <p:sp>
        <p:nvSpPr>
          <p:cNvPr id="1203" name="Google Shape;1203;p1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87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CatBoost — библиотека градиентного бустинга на деревьях решений с открытым исходным кодом.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9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6"/>
          <p:cNvSpPr txBox="1"/>
          <p:nvPr/>
        </p:nvSpPr>
        <p:spPr>
          <a:xfrm>
            <a:off x="97650" y="4568800"/>
            <a:ext cx="3000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https://tech.yandex.ru/catboost/</a:t>
            </a:r>
            <a:endParaRPr/>
          </a:p>
        </p:txBody>
      </p:sp>
      <p:pic>
        <p:nvPicPr>
          <p:cNvPr id="1205" name="Google Shape;120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475" y="1821325"/>
            <a:ext cx="3650925" cy="25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7"/>
          <p:cNvSpPr txBox="1"/>
          <p:nvPr>
            <p:ph idx="1" type="body"/>
          </p:nvPr>
        </p:nvSpPr>
        <p:spPr>
          <a:xfrm>
            <a:off x="311700" y="4230300"/>
            <a:ext cx="8520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https://towardsdatascience.com/catboost-vs-light-gbm-vs-xgboost-5f93620723db</a:t>
            </a:r>
            <a:endParaRPr sz="1200"/>
          </a:p>
        </p:txBody>
      </p:sp>
      <p:pic>
        <p:nvPicPr>
          <p:cNvPr id="1211" name="Google Shape;121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602"/>
            <a:ext cx="9143998" cy="258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253725" y="184525"/>
            <a:ext cx="6642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801" y="1035275"/>
            <a:ext cx="5302200" cy="353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1000" y="1739375"/>
            <a:ext cx="421200" cy="59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3"/>
          <p:cNvCxnSpPr>
            <a:stCxn id="150" idx="2"/>
          </p:cNvCxnSpPr>
          <p:nvPr/>
        </p:nvCxnSpPr>
        <p:spPr>
          <a:xfrm rot="10800000">
            <a:off x="5062400" y="2324975"/>
            <a:ext cx="2869200" cy="11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50" y="2168600"/>
            <a:ext cx="2722525" cy="10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253725" y="184525"/>
            <a:ext cx="6642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00" y="1452050"/>
            <a:ext cx="1797125" cy="6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00" y="2517800"/>
            <a:ext cx="24574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5250" y="933625"/>
            <a:ext cx="5166350" cy="3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7532596" y="2120792"/>
            <a:ext cx="558875" cy="652675"/>
          </a:xfrm>
          <a:custGeom>
            <a:rect b="b" l="l" r="r" t="t"/>
            <a:pathLst>
              <a:path extrusionOk="0" h="26107" w="22355">
                <a:moveTo>
                  <a:pt x="22355" y="491"/>
                </a:moveTo>
                <a:cubicBezTo>
                  <a:pt x="18696" y="830"/>
                  <a:pt x="2702" y="-1745"/>
                  <a:pt x="398" y="2524"/>
                </a:cubicBezTo>
                <a:cubicBezTo>
                  <a:pt x="-1906" y="6793"/>
                  <a:pt x="7175" y="22177"/>
                  <a:pt x="8530" y="26107"/>
                </a:cubicBez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62" name="Google Shape;162;p24"/>
          <p:cNvCxnSpPr/>
          <p:nvPr/>
        </p:nvCxnSpPr>
        <p:spPr>
          <a:xfrm>
            <a:off x="7654375" y="2560000"/>
            <a:ext cx="91500" cy="233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" name="Google Shape;1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5875" y="1499300"/>
            <a:ext cx="421200" cy="5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50" y="735775"/>
            <a:ext cx="7645250" cy="35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sp>
        <p:nvSpPr>
          <p:cNvPr id="170" name="Google Shape;170;p25"/>
          <p:cNvSpPr txBox="1"/>
          <p:nvPr/>
        </p:nvSpPr>
        <p:spPr>
          <a:xfrm>
            <a:off x="3367475" y="441695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Градиент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542425"/>
            <a:ext cx="8520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Зададим функцию потерь:</a:t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25" y="2883125"/>
            <a:ext cx="3238301" cy="210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5" y="829175"/>
            <a:ext cx="5690200" cy="7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25" y="1971725"/>
            <a:ext cx="81534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4474625" y="3298300"/>
            <a:ext cx="3238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Как найти минимум?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sp>
        <p:nvSpPr>
          <p:cNvPr id="186" name="Google Shape;186;p27"/>
          <p:cNvSpPr txBox="1"/>
          <p:nvPr/>
        </p:nvSpPr>
        <p:spPr>
          <a:xfrm>
            <a:off x="253725" y="1049450"/>
            <a:ext cx="64812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Возьмем рандомную точку w = (8, 14)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Поймем, в каком направлении из нее нужно двигаться, чтобы прийти к минимуму: </a:t>
            </a:r>
            <a:r>
              <a:rPr b="1" lang="ru" sz="1800"/>
              <a:t>возьмем градиент функции потерь по w:</a:t>
            </a:r>
            <a:endParaRPr b="1" sz="180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25" y="2920350"/>
            <a:ext cx="45910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25" y="4036275"/>
            <a:ext cx="6552205" cy="9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675" y="691938"/>
            <a:ext cx="5074325" cy="430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8"/>
          <p:cNvCxnSpPr>
            <a:stCxn id="196" idx="3"/>
          </p:cNvCxnSpPr>
          <p:nvPr/>
        </p:nvCxnSpPr>
        <p:spPr>
          <a:xfrm flipH="1">
            <a:off x="7277121" y="2551653"/>
            <a:ext cx="282000" cy="2391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8"/>
          <p:cNvSpPr/>
          <p:nvPr/>
        </p:nvSpPr>
        <p:spPr>
          <a:xfrm>
            <a:off x="7403875" y="2452194"/>
            <a:ext cx="281988" cy="239112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8"/>
          <p:cNvCxnSpPr/>
          <p:nvPr/>
        </p:nvCxnSpPr>
        <p:spPr>
          <a:xfrm flipH="1">
            <a:off x="7138675" y="2683487"/>
            <a:ext cx="265200" cy="234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8"/>
          <p:cNvSpPr/>
          <p:nvPr/>
        </p:nvSpPr>
        <p:spPr>
          <a:xfrm>
            <a:off x="5766225" y="3298297"/>
            <a:ext cx="173016" cy="184464"/>
          </a:xfrm>
          <a:prstGeom prst="cloud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69200" y="1049450"/>
            <a:ext cx="3944100" cy="3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Возьмем рандомную точку w = (8, 14)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Поймем, в каком направлении из нее нужно двигаться, чтобы прийти к минимуму: </a:t>
            </a:r>
            <a:r>
              <a:rPr b="1" lang="ru" sz="1800"/>
              <a:t>возьмем градиент функции потерь по w: dw = (3, 4)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Обновим вес: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     </a:t>
            </a:r>
            <a:r>
              <a:rPr b="1" lang="ru" sz="1800"/>
              <a:t>w = w - α·dw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     w = (8, 14) - 0.1</a:t>
            </a:r>
            <a:r>
              <a:rPr b="1" lang="ru" sz="1800">
                <a:solidFill>
                  <a:schemeClr val="dk1"/>
                </a:solidFill>
              </a:rPr>
              <a:t>·</a:t>
            </a:r>
            <a:r>
              <a:rPr b="1" lang="ru" sz="1800"/>
              <a:t>(3, 4) = 7.7, 13.6</a:t>
            </a:r>
            <a:endParaRPr b="1" sz="1800"/>
          </a:p>
        </p:txBody>
      </p:sp>
      <p:sp>
        <p:nvSpPr>
          <p:cNvPr id="201" name="Google Shape;201;p28"/>
          <p:cNvSpPr/>
          <p:nvPr/>
        </p:nvSpPr>
        <p:spPr>
          <a:xfrm>
            <a:off x="6896325" y="2836894"/>
            <a:ext cx="281988" cy="239112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675" y="691938"/>
            <a:ext cx="5074325" cy="430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9"/>
          <p:cNvCxnSpPr>
            <a:stCxn id="209" idx="3"/>
          </p:cNvCxnSpPr>
          <p:nvPr/>
        </p:nvCxnSpPr>
        <p:spPr>
          <a:xfrm flipH="1">
            <a:off x="7277121" y="2551653"/>
            <a:ext cx="282000" cy="2391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9"/>
          <p:cNvSpPr/>
          <p:nvPr/>
        </p:nvSpPr>
        <p:spPr>
          <a:xfrm>
            <a:off x="7403875" y="2506851"/>
            <a:ext cx="173016" cy="18446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 flipH="1">
            <a:off x="7138675" y="2683487"/>
            <a:ext cx="265200" cy="234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9"/>
          <p:cNvSpPr/>
          <p:nvPr/>
        </p:nvSpPr>
        <p:spPr>
          <a:xfrm>
            <a:off x="5766225" y="3298297"/>
            <a:ext cx="173016" cy="184464"/>
          </a:xfrm>
          <a:prstGeom prst="cloud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69200" y="1049450"/>
            <a:ext cx="3944100" cy="3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Теперь мы стоим в новой точке. Повторим процесс из нее, получим еще новую точку.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Повторяем, пока не дойдем до почти минимума или не надоест</a:t>
            </a:r>
            <a:endParaRPr sz="1800"/>
          </a:p>
        </p:txBody>
      </p:sp>
      <p:sp>
        <p:nvSpPr>
          <p:cNvPr id="214" name="Google Shape;214;p29"/>
          <p:cNvSpPr/>
          <p:nvPr/>
        </p:nvSpPr>
        <p:spPr>
          <a:xfrm>
            <a:off x="6965875" y="2917777"/>
            <a:ext cx="172800" cy="14882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9"/>
          <p:cNvCxnSpPr/>
          <p:nvPr/>
        </p:nvCxnSpPr>
        <p:spPr>
          <a:xfrm flipH="1">
            <a:off x="6781075" y="3008862"/>
            <a:ext cx="184800" cy="114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9"/>
          <p:cNvSpPr/>
          <p:nvPr/>
        </p:nvSpPr>
        <p:spPr>
          <a:xfrm>
            <a:off x="6608275" y="3066602"/>
            <a:ext cx="172800" cy="14882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675" y="691938"/>
            <a:ext cx="5074325" cy="430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0"/>
          <p:cNvCxnSpPr>
            <a:stCxn id="224" idx="3"/>
          </p:cNvCxnSpPr>
          <p:nvPr/>
        </p:nvCxnSpPr>
        <p:spPr>
          <a:xfrm flipH="1">
            <a:off x="7277121" y="2551653"/>
            <a:ext cx="282000" cy="2391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0"/>
          <p:cNvSpPr/>
          <p:nvPr/>
        </p:nvSpPr>
        <p:spPr>
          <a:xfrm>
            <a:off x="7403875" y="2506851"/>
            <a:ext cx="173016" cy="18446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30"/>
          <p:cNvCxnSpPr/>
          <p:nvPr/>
        </p:nvCxnSpPr>
        <p:spPr>
          <a:xfrm flipH="1">
            <a:off x="7138675" y="2683487"/>
            <a:ext cx="265200" cy="234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0"/>
          <p:cNvSpPr/>
          <p:nvPr/>
        </p:nvSpPr>
        <p:spPr>
          <a:xfrm>
            <a:off x="5766225" y="3298297"/>
            <a:ext cx="173016" cy="184464"/>
          </a:xfrm>
          <a:prstGeom prst="cloud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6965875" y="2917777"/>
            <a:ext cx="172800" cy="14882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30"/>
          <p:cNvCxnSpPr/>
          <p:nvPr/>
        </p:nvCxnSpPr>
        <p:spPr>
          <a:xfrm flipH="1">
            <a:off x="6781075" y="3008862"/>
            <a:ext cx="184800" cy="114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30"/>
          <p:cNvSpPr/>
          <p:nvPr/>
        </p:nvSpPr>
        <p:spPr>
          <a:xfrm>
            <a:off x="6608275" y="3066602"/>
            <a:ext cx="172800" cy="148824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" y="735925"/>
            <a:ext cx="4000473" cy="38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761275" y="468220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 сверху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725" y="645825"/>
            <a:ext cx="6760824" cy="438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738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4450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Зоопарк моделей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Наивный байес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Линейные модели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Линейная регрессия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SVM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Логистическая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Логические алгоритмы классификации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Закономерность и информативность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Решающие списки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ru"/>
              <a:t>Решающие деревья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Композиции алгоритмов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Bootstrap, Bagging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Random Forest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Gradient Boosting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30866" r="23446" t="0"/>
          <a:stretch/>
        </p:blipFill>
        <p:spPr>
          <a:xfrm>
            <a:off x="4829750" y="445025"/>
            <a:ext cx="4177526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1807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Стохастический градиентный спуск</a:t>
            </a:r>
            <a:endParaRPr sz="2400"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788" y="793925"/>
            <a:ext cx="6556426" cy="414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311700" y="818800"/>
            <a:ext cx="8520600" cy="4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Пусть наша модель -- гладкая функция с параметрами w: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Тогда мы можем найти оптимальные веса, для которых функция потерь на выборке минимальна, с помощью градиентного спуска: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Выбираем рандомное начальное приближение w = (8, 14)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Повторяем, пока не сойдется: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ru" sz="1800"/>
              <a:t>Вычислить градиент dw по выборке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ru" sz="1800"/>
              <a:t>w = w - </a:t>
            </a:r>
            <a:r>
              <a:rPr lang="ru" sz="1800"/>
              <a:t>α·dw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0" y="1371175"/>
            <a:ext cx="5556226" cy="6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</a:t>
            </a: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одели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модель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61" y="1179623"/>
            <a:ext cx="5837075" cy="19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/>
          <p:nvPr/>
        </p:nvSpPr>
        <p:spPr>
          <a:xfrm>
            <a:off x="113950" y="4637150"/>
            <a:ext cx="3000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http://www.statistics4u.com</a:t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875" y="1179627"/>
            <a:ext cx="2762429" cy="17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" y="3504275"/>
            <a:ext cx="87630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190500" y="2013500"/>
            <a:ext cx="85206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/>
              <a:t>Максимизация правдоподобия выборки  == минимизация следующей функции потрерь:</a:t>
            </a:r>
            <a:endParaRPr b="1"/>
          </a:p>
        </p:txBody>
      </p:sp>
      <p:sp>
        <p:nvSpPr>
          <p:cNvPr id="276" name="Google Shape;276;p37"/>
          <p:cNvSpPr txBox="1"/>
          <p:nvPr>
            <p:ph type="title"/>
          </p:nvPr>
        </p:nvSpPr>
        <p:spPr>
          <a:xfrm>
            <a:off x="311700" y="320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Линейная модель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87000"/>
            <a:ext cx="73342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070925"/>
            <a:ext cx="87630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88" y="1243175"/>
            <a:ext cx="4391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8"/>
          <p:cNvSpPr txBox="1"/>
          <p:nvPr/>
        </p:nvSpPr>
        <p:spPr>
          <a:xfrm>
            <a:off x="0" y="4620950"/>
            <a:ext cx="5151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https://habr.com/company/ods/blog/323890/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260875" y="2315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9"/>
          <p:cNvSpPr txBox="1"/>
          <p:nvPr/>
        </p:nvSpPr>
        <p:spPr>
          <a:xfrm>
            <a:off x="415950" y="9336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</p:txBody>
      </p:sp>
      <p:sp>
        <p:nvSpPr>
          <p:cNvPr id="292" name="Google Shape;292;p39"/>
          <p:cNvSpPr txBox="1"/>
          <p:nvPr/>
        </p:nvSpPr>
        <p:spPr>
          <a:xfrm>
            <a:off x="457350" y="3012750"/>
            <a:ext cx="3740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потерь для линейной регрессии: </a:t>
            </a:r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372" y="2906650"/>
            <a:ext cx="2611778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350" y="1555675"/>
            <a:ext cx="48196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260875" y="2315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0"/>
          <p:cNvSpPr txBox="1"/>
          <p:nvPr/>
        </p:nvSpPr>
        <p:spPr>
          <a:xfrm>
            <a:off x="415950" y="9336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50" y="1393600"/>
            <a:ext cx="19812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55600"/>
            <a:ext cx="8839202" cy="1829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260875" y="2315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50" y="1437950"/>
            <a:ext cx="1680625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/>
        </p:nvSpPr>
        <p:spPr>
          <a:xfrm>
            <a:off x="415950" y="9336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93375"/>
            <a:ext cx="8839199" cy="2452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Модели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311700" y="1705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1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2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/>
              <a:t>Градиентный спуск</a:t>
            </a:r>
            <a:r>
              <a:rPr lang="ru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 txBox="1"/>
          <p:nvPr/>
        </p:nvSpPr>
        <p:spPr>
          <a:xfrm>
            <a:off x="387825" y="3004275"/>
            <a:ext cx="14775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2714175" y="2603775"/>
            <a:ext cx="58551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Инициализация W случайными значениями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Итеративно для всех сэмплов x из X_train: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Вычислить функцию потерь на 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Вычислить производные grad_w по каждому w из 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        Обновить веса w = w - lr * grad_w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Полученное W = (w) искомое</a:t>
            </a:r>
            <a:endParaRPr/>
          </a:p>
        </p:txBody>
      </p:sp>
      <p:sp>
        <p:nvSpPr>
          <p:cNvPr id="319" name="Google Shape;319;p42"/>
          <p:cNvSpPr txBox="1"/>
          <p:nvPr/>
        </p:nvSpPr>
        <p:spPr>
          <a:xfrm>
            <a:off x="538850" y="4201250"/>
            <a:ext cx="3740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потерь для линейной регрессии: </a:t>
            </a:r>
            <a:endParaRPr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4146800"/>
            <a:ext cx="2611778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600" y="1120775"/>
            <a:ext cx="32956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3"/>
          <p:cNvSpPr txBox="1"/>
          <p:nvPr>
            <p:ph idx="1" type="body"/>
          </p:nvPr>
        </p:nvSpPr>
        <p:spPr>
          <a:xfrm>
            <a:off x="311700" y="1171600"/>
            <a:ext cx="6610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При решении задачи регрессии методом </a:t>
            </a:r>
            <a:r>
              <a:rPr i="1" lang="ru"/>
              <a:t>градиентного спуска</a:t>
            </a:r>
            <a:r>
              <a:rPr lang="ru"/>
              <a:t>:</a:t>
            </a:r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3" y="2277550"/>
            <a:ext cx="3590925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/>
        </p:nvSpPr>
        <p:spPr>
          <a:xfrm>
            <a:off x="406700" y="16756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Переобучение:</a:t>
            </a:r>
            <a:endParaRPr/>
          </a:p>
        </p:txBody>
      </p:sp>
      <p:sp>
        <p:nvSpPr>
          <p:cNvPr id="330" name="Google Shape;330;p43"/>
          <p:cNvSpPr txBox="1"/>
          <p:nvPr/>
        </p:nvSpPr>
        <p:spPr>
          <a:xfrm>
            <a:off x="5092800" y="2976225"/>
            <a:ext cx="26226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Как бороться?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240550" y="11817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Регуляризация!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/>
              <a:t>L1</a:t>
            </a:r>
            <a:r>
              <a:rPr lang="ru"/>
              <a:t> (Lasso regression):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/>
              <a:t>L2 </a:t>
            </a:r>
            <a:r>
              <a:rPr lang="ru"/>
              <a:t>(Ridge regression):</a:t>
            </a:r>
            <a:endParaRPr b="1"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550" y="1884950"/>
            <a:ext cx="61722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350" y="3188000"/>
            <a:ext cx="63246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311700" y="160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/>
              <a:t>Регуляризация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189725" y="7736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L1</a:t>
            </a:r>
            <a:r>
              <a:rPr lang="ru"/>
              <a:t> (Lasso regression):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45" name="Google Shape;3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050" y="573650"/>
            <a:ext cx="5084385" cy="8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475" y="1628925"/>
            <a:ext cx="53911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725" y="3181975"/>
            <a:ext cx="42672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/>
          <p:nvPr/>
        </p:nvSpPr>
        <p:spPr>
          <a:xfrm>
            <a:off x="3976350" y="2479850"/>
            <a:ext cx="333600" cy="613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>
            <a:off x="2368575" y="3310875"/>
            <a:ext cx="274500" cy="1616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5" y="996500"/>
            <a:ext cx="3604675" cy="15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>
            <p:ph type="title"/>
          </p:nvPr>
        </p:nvSpPr>
        <p:spPr>
          <a:xfrm>
            <a:off x="311700" y="160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Регуляризация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427075" y="1083650"/>
            <a:ext cx="274500" cy="1334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"/>
          <p:cNvSpPr/>
          <p:nvPr/>
        </p:nvSpPr>
        <p:spPr>
          <a:xfrm>
            <a:off x="762475" y="1055600"/>
            <a:ext cx="3527400" cy="72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6"/>
          <p:cNvSpPr/>
          <p:nvPr/>
        </p:nvSpPr>
        <p:spPr>
          <a:xfrm>
            <a:off x="762475" y="1849950"/>
            <a:ext cx="3527400" cy="72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6"/>
          <p:cNvSpPr/>
          <p:nvPr/>
        </p:nvSpPr>
        <p:spPr>
          <a:xfrm>
            <a:off x="4584525" y="1594325"/>
            <a:ext cx="7218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6"/>
          <p:cNvSpPr txBox="1"/>
          <p:nvPr/>
        </p:nvSpPr>
        <p:spPr>
          <a:xfrm>
            <a:off x="5458725" y="1116575"/>
            <a:ext cx="34788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Нарисуем проекции линий уровня первой формулы и области, ограниченной второй, на двумерную плоскость.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5" y="720148"/>
            <a:ext cx="3604675" cy="131774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/>
          <p:nvPr>
            <p:ph type="title"/>
          </p:nvPr>
        </p:nvSpPr>
        <p:spPr>
          <a:xfrm>
            <a:off x="311700" y="160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Регуляризация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"/>
          <p:cNvSpPr/>
          <p:nvPr/>
        </p:nvSpPr>
        <p:spPr>
          <a:xfrm>
            <a:off x="427075" y="796068"/>
            <a:ext cx="274500" cy="1162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7"/>
          <p:cNvSpPr/>
          <p:nvPr/>
        </p:nvSpPr>
        <p:spPr>
          <a:xfrm>
            <a:off x="762475" y="771632"/>
            <a:ext cx="3527400" cy="62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7"/>
          <p:cNvSpPr/>
          <p:nvPr/>
        </p:nvSpPr>
        <p:spPr>
          <a:xfrm>
            <a:off x="762475" y="1463620"/>
            <a:ext cx="3527400" cy="62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7"/>
          <p:cNvSpPr/>
          <p:nvPr/>
        </p:nvSpPr>
        <p:spPr>
          <a:xfrm>
            <a:off x="4584525" y="1240936"/>
            <a:ext cx="721800" cy="4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7"/>
          <p:cNvSpPr txBox="1"/>
          <p:nvPr/>
        </p:nvSpPr>
        <p:spPr>
          <a:xfrm>
            <a:off x="5458725" y="824750"/>
            <a:ext cx="34788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Нарисуем проекции линий уровня первой формулы и области, ограниченной второй, на двумерную плоскость.</a:t>
            </a:r>
            <a:r>
              <a:rPr lang="ru"/>
              <a:t> </a:t>
            </a:r>
            <a:endParaRPr/>
          </a:p>
        </p:txBody>
      </p:sp>
      <p:pic>
        <p:nvPicPr>
          <p:cNvPr id="372" name="Google Shape;3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125" y="2439600"/>
            <a:ext cx="3964301" cy="242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47"/>
          <p:cNvCxnSpPr/>
          <p:nvPr/>
        </p:nvCxnSpPr>
        <p:spPr>
          <a:xfrm>
            <a:off x="4076275" y="1401200"/>
            <a:ext cx="223800" cy="150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47"/>
          <p:cNvCxnSpPr/>
          <p:nvPr/>
        </p:nvCxnSpPr>
        <p:spPr>
          <a:xfrm>
            <a:off x="1911125" y="2082250"/>
            <a:ext cx="1138500" cy="209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5" y="720148"/>
            <a:ext cx="3604675" cy="131774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 txBox="1"/>
          <p:nvPr>
            <p:ph type="title"/>
          </p:nvPr>
        </p:nvSpPr>
        <p:spPr>
          <a:xfrm>
            <a:off x="311700" y="160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Регуляризация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8"/>
          <p:cNvSpPr/>
          <p:nvPr/>
        </p:nvSpPr>
        <p:spPr>
          <a:xfrm>
            <a:off x="427075" y="796068"/>
            <a:ext cx="274500" cy="1162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8"/>
          <p:cNvSpPr/>
          <p:nvPr/>
        </p:nvSpPr>
        <p:spPr>
          <a:xfrm>
            <a:off x="762475" y="771632"/>
            <a:ext cx="3527400" cy="62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8"/>
          <p:cNvSpPr/>
          <p:nvPr/>
        </p:nvSpPr>
        <p:spPr>
          <a:xfrm>
            <a:off x="762475" y="1463620"/>
            <a:ext cx="3527400" cy="62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75" y="2398950"/>
            <a:ext cx="3964301" cy="24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425" y="745888"/>
            <a:ext cx="3110825" cy="1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/>
          <p:nvPr/>
        </p:nvSpPr>
        <p:spPr>
          <a:xfrm>
            <a:off x="5427925" y="771632"/>
            <a:ext cx="3527400" cy="62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8"/>
          <p:cNvSpPr/>
          <p:nvPr/>
        </p:nvSpPr>
        <p:spPr>
          <a:xfrm>
            <a:off x="5427925" y="1400420"/>
            <a:ext cx="3527400" cy="62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8"/>
          <p:cNvSpPr/>
          <p:nvPr/>
        </p:nvSpPr>
        <p:spPr>
          <a:xfrm>
            <a:off x="5153425" y="796068"/>
            <a:ext cx="274500" cy="1162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6625" y="2398950"/>
            <a:ext cx="3725675" cy="242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400" name="Google Shape;400;p50"/>
          <p:cNvSpPr txBox="1"/>
          <p:nvPr/>
        </p:nvSpPr>
        <p:spPr>
          <a:xfrm>
            <a:off x="311700" y="1360800"/>
            <a:ext cx="77613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Классификация на 2 класса: {-1, 1}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Модель: </a:t>
            </a:r>
            <a:r>
              <a:rPr b="1" lang="ru" sz="2400"/>
              <a:t>Y = sign (wX)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одного примера х можно записать: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y = sign(&lt;w, x&gt;)</a:t>
            </a:r>
            <a:endParaRPr b="1" sz="1800"/>
          </a:p>
        </p:txBody>
      </p:sp>
      <p:pic>
        <p:nvPicPr>
          <p:cNvPr id="401" name="Google Shape;4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175" y="1020850"/>
            <a:ext cx="3678875" cy="2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latin typeface="Arial"/>
                <a:ea typeface="Arial"/>
                <a:cs typeface="Arial"/>
                <a:sym typeface="Arial"/>
              </a:rPr>
              <a:t>Y = sign (wX)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1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408" name="Google Shape;4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5" y="1999075"/>
            <a:ext cx="8914725" cy="23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спуск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Arial"/>
                <a:ea typeface="Arial"/>
                <a:cs typeface="Arial"/>
                <a:sym typeface="Arial"/>
              </a:rPr>
              <a:t>Y = sign (wX + b)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2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" y="2179125"/>
            <a:ext cx="8800651" cy="17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421" name="Google Shape;421;p53"/>
          <p:cNvSpPr txBox="1"/>
          <p:nvPr/>
        </p:nvSpPr>
        <p:spPr>
          <a:xfrm>
            <a:off x="311700" y="1360800"/>
            <a:ext cx="77613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Классификация на 2 класса: {-1, 1}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Модель: </a:t>
            </a:r>
            <a:r>
              <a:rPr b="1" lang="ru" sz="2400"/>
              <a:t>Y = sign (wX + b)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одного примера х можно записать: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y = sign(&lt;w, x&gt; + b)</a:t>
            </a:r>
            <a:endParaRPr b="1" sz="1800"/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175" y="1020850"/>
            <a:ext cx="3678875" cy="2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428" name="Google Shape;428;p54"/>
          <p:cNvSpPr txBox="1"/>
          <p:nvPr/>
        </p:nvSpPr>
        <p:spPr>
          <a:xfrm>
            <a:off x="311700" y="1360800"/>
            <a:ext cx="77613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Классификация на 2 класса: {-1, 1}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Модель: </a:t>
            </a:r>
            <a:r>
              <a:rPr b="1" lang="ru" sz="2400"/>
              <a:t>Y = sign (WX - b)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одного примера х можно записать: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y = sign(&lt;w, x&gt; - b)</a:t>
            </a:r>
            <a:endParaRPr b="1" sz="1800"/>
          </a:p>
        </p:txBody>
      </p:sp>
      <p:pic>
        <p:nvPicPr>
          <p:cNvPr id="429" name="Google Shape;4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175" y="1020850"/>
            <a:ext cx="3678875" cy="2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 txBox="1"/>
          <p:nvPr>
            <p:ph idx="1" type="body"/>
          </p:nvPr>
        </p:nvSpPr>
        <p:spPr>
          <a:xfrm>
            <a:off x="276300" y="1037150"/>
            <a:ext cx="8591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задать функцию потерь?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Хочется оценивать количество ошибок классификатора, т.е. долю неверно угаданных ответов.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435" name="Google Shape;435;p55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441" name="Google Shape;4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50" y="320138"/>
            <a:ext cx="3678875" cy="295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56"/>
          <p:cNvCxnSpPr/>
          <p:nvPr/>
        </p:nvCxnSpPr>
        <p:spPr>
          <a:xfrm rot="10800000">
            <a:off x="6954300" y="2075175"/>
            <a:ext cx="2538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56"/>
          <p:cNvCxnSpPr>
            <a:endCxn id="444" idx="3"/>
          </p:cNvCxnSpPr>
          <p:nvPr/>
        </p:nvCxnSpPr>
        <p:spPr>
          <a:xfrm flipH="1" rot="10800000">
            <a:off x="5985300" y="2351925"/>
            <a:ext cx="969000" cy="15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56"/>
          <p:cNvSpPr txBox="1"/>
          <p:nvPr/>
        </p:nvSpPr>
        <p:spPr>
          <a:xfrm>
            <a:off x="5420288" y="3876275"/>
            <a:ext cx="2871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|</a:t>
            </a:r>
            <a:r>
              <a:rPr lang="ru" sz="1800"/>
              <a:t>margin|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6"/>
          <p:cNvSpPr txBox="1"/>
          <p:nvPr/>
        </p:nvSpPr>
        <p:spPr>
          <a:xfrm>
            <a:off x="130200" y="10657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Введем понятие margin (отступ) на объекте:</a:t>
            </a:r>
            <a:endParaRPr/>
          </a:p>
        </p:txBody>
      </p:sp>
      <p:pic>
        <p:nvPicPr>
          <p:cNvPr id="447" name="Google Shape;44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63" y="1606975"/>
            <a:ext cx="3189250" cy="5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 txBox="1"/>
          <p:nvPr/>
        </p:nvSpPr>
        <p:spPr>
          <a:xfrm>
            <a:off x="229575" y="2237225"/>
            <a:ext cx="3990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&lt;0, если объект классифицирован неверно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&gt;0, </a:t>
            </a:r>
            <a:r>
              <a:rPr lang="ru">
                <a:solidFill>
                  <a:schemeClr val="dk1"/>
                </a:solidFill>
              </a:rPr>
              <a:t>если объект классифицирован верно</a:t>
            </a:r>
            <a:endParaRPr/>
          </a:p>
        </p:txBody>
      </p:sp>
      <p:sp>
        <p:nvSpPr>
          <p:cNvPr id="449" name="Google Shape;449;p56"/>
          <p:cNvSpPr txBox="1"/>
          <p:nvPr/>
        </p:nvSpPr>
        <p:spPr>
          <a:xfrm>
            <a:off x="229575" y="3211100"/>
            <a:ext cx="3000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Тогда хочется: </a:t>
            </a:r>
            <a:endParaRPr/>
          </a:p>
        </p:txBody>
      </p:sp>
      <p:pic>
        <p:nvPicPr>
          <p:cNvPr id="450" name="Google Shape;45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900" y="3746250"/>
            <a:ext cx="2809725" cy="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825" y="173000"/>
            <a:ext cx="6763075" cy="442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57"/>
          <p:cNvCxnSpPr/>
          <p:nvPr/>
        </p:nvCxnSpPr>
        <p:spPr>
          <a:xfrm>
            <a:off x="4739850" y="1972050"/>
            <a:ext cx="57600" cy="32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57"/>
          <p:cNvCxnSpPr/>
          <p:nvPr/>
        </p:nvCxnSpPr>
        <p:spPr>
          <a:xfrm flipH="1" rot="10800000">
            <a:off x="4786000" y="2133475"/>
            <a:ext cx="1269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7"/>
          <p:cNvCxnSpPr/>
          <p:nvPr/>
        </p:nvCxnSpPr>
        <p:spPr>
          <a:xfrm>
            <a:off x="4912850" y="2145050"/>
            <a:ext cx="34500" cy="1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7"/>
          <p:cNvCxnSpPr/>
          <p:nvPr/>
        </p:nvCxnSpPr>
        <p:spPr>
          <a:xfrm>
            <a:off x="5062775" y="2848525"/>
            <a:ext cx="244500" cy="67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7"/>
          <p:cNvCxnSpPr/>
          <p:nvPr/>
        </p:nvCxnSpPr>
        <p:spPr>
          <a:xfrm>
            <a:off x="5016650" y="2710150"/>
            <a:ext cx="11400" cy="4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7"/>
          <p:cNvCxnSpPr/>
          <p:nvPr/>
        </p:nvCxnSpPr>
        <p:spPr>
          <a:xfrm>
            <a:off x="4982050" y="2571750"/>
            <a:ext cx="23100" cy="6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>
            <p:ph idx="1" type="body"/>
          </p:nvPr>
        </p:nvSpPr>
        <p:spPr>
          <a:xfrm>
            <a:off x="311700" y="913275"/>
            <a:ext cx="8520600" cy="3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эта функция не дифференцируема((9(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Заменим эту функцию ее оценкой сверху: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8"/>
          <p:cNvSpPr txBox="1"/>
          <p:nvPr>
            <p:ph type="title"/>
          </p:nvPr>
        </p:nvSpPr>
        <p:spPr>
          <a:xfrm>
            <a:off x="311700" y="1127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468" name="Google Shape;468;p58"/>
          <p:cNvSpPr/>
          <p:nvPr/>
        </p:nvSpPr>
        <p:spPr>
          <a:xfrm>
            <a:off x="3817263" y="2834100"/>
            <a:ext cx="553500" cy="8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163" y="1911025"/>
            <a:ext cx="2809725" cy="6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00" y="3776750"/>
            <a:ext cx="85534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Функция потерь: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0" y="1932475"/>
            <a:ext cx="7426607" cy="6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9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478" name="Google Shape;478;p59"/>
          <p:cNvSpPr txBox="1"/>
          <p:nvPr/>
        </p:nvSpPr>
        <p:spPr>
          <a:xfrm>
            <a:off x="311700" y="2871600"/>
            <a:ext cx="72348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 помощью градиентного спуска находим такие w, чтобы L -&gt; min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484" name="Google Shape;4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50" y="320138"/>
            <a:ext cx="3678875" cy="29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714950"/>
            <a:ext cx="3189250" cy="5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0"/>
          <p:cNvSpPr txBox="1"/>
          <p:nvPr/>
        </p:nvSpPr>
        <p:spPr>
          <a:xfrm>
            <a:off x="311700" y="3390575"/>
            <a:ext cx="3990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&lt;0, если объект классифицирован неверно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&gt;0, </a:t>
            </a:r>
            <a:r>
              <a:rPr lang="ru">
                <a:solidFill>
                  <a:schemeClr val="dk1"/>
                </a:solidFill>
              </a:rPr>
              <a:t>если объект классифицирован верно</a:t>
            </a:r>
            <a:endParaRPr/>
          </a:p>
        </p:txBody>
      </p:sp>
      <p:sp>
        <p:nvSpPr>
          <p:cNvPr id="487" name="Google Shape;487;p60"/>
          <p:cNvSpPr txBox="1"/>
          <p:nvPr/>
        </p:nvSpPr>
        <p:spPr>
          <a:xfrm>
            <a:off x="311700" y="994400"/>
            <a:ext cx="3817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</a:rPr>
              <a:t>Ответ: </a:t>
            </a:r>
            <a:r>
              <a:rPr b="1" lang="ru" sz="2400">
                <a:solidFill>
                  <a:schemeClr val="dk1"/>
                </a:solidFill>
              </a:rPr>
              <a:t>Y = sign (WX)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0"/>
          <p:cNvSpPr txBox="1"/>
          <p:nvPr/>
        </p:nvSpPr>
        <p:spPr>
          <a:xfrm>
            <a:off x="311700" y="1936125"/>
            <a:ext cx="664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Но! мы также можем посчитать вероятности: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Вспомним про margin:</a:t>
            </a:r>
            <a:endParaRPr/>
          </a:p>
        </p:txBody>
      </p:sp>
      <p:cxnSp>
        <p:nvCxnSpPr>
          <p:cNvPr id="489" name="Google Shape;489;p60"/>
          <p:cNvCxnSpPr/>
          <p:nvPr/>
        </p:nvCxnSpPr>
        <p:spPr>
          <a:xfrm rot="10800000">
            <a:off x="6954300" y="2075175"/>
            <a:ext cx="2538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60"/>
          <p:cNvCxnSpPr>
            <a:endCxn id="488" idx="3"/>
          </p:cNvCxnSpPr>
          <p:nvPr/>
        </p:nvCxnSpPr>
        <p:spPr>
          <a:xfrm flipH="1" rot="10800000">
            <a:off x="5985300" y="2351925"/>
            <a:ext cx="969000" cy="15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60"/>
          <p:cNvSpPr txBox="1"/>
          <p:nvPr/>
        </p:nvSpPr>
        <p:spPr>
          <a:xfrm>
            <a:off x="5420288" y="3876275"/>
            <a:ext cx="2871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margin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497" name="Google Shape;4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50" y="320138"/>
            <a:ext cx="3678875" cy="29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189800"/>
            <a:ext cx="3189250" cy="5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 txBox="1"/>
          <p:nvPr/>
        </p:nvSpPr>
        <p:spPr>
          <a:xfrm>
            <a:off x="311700" y="2942625"/>
            <a:ext cx="3990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&lt;0, если объект классифицирован неверно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&gt;0, </a:t>
            </a:r>
            <a:r>
              <a:rPr lang="ru">
                <a:solidFill>
                  <a:schemeClr val="dk1"/>
                </a:solidFill>
              </a:rPr>
              <a:t>если объект классифицирован верно</a:t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311700" y="994400"/>
            <a:ext cx="3817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Ответ: Y = sign (WX)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1"/>
          <p:cNvSpPr txBox="1"/>
          <p:nvPr/>
        </p:nvSpPr>
        <p:spPr>
          <a:xfrm>
            <a:off x="311700" y="1520325"/>
            <a:ext cx="664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Но! мы также можем посчитать вероятности: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Вспомним про margin:</a:t>
            </a:r>
            <a:endParaRPr/>
          </a:p>
        </p:txBody>
      </p:sp>
      <p:cxnSp>
        <p:nvCxnSpPr>
          <p:cNvPr id="502" name="Google Shape;502;p61"/>
          <p:cNvCxnSpPr/>
          <p:nvPr/>
        </p:nvCxnSpPr>
        <p:spPr>
          <a:xfrm rot="10800000">
            <a:off x="6954300" y="2075175"/>
            <a:ext cx="2538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61"/>
          <p:cNvCxnSpPr/>
          <p:nvPr/>
        </p:nvCxnSpPr>
        <p:spPr>
          <a:xfrm flipH="1" rot="10800000">
            <a:off x="5944475" y="2351925"/>
            <a:ext cx="969000" cy="15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61"/>
          <p:cNvSpPr txBox="1"/>
          <p:nvPr/>
        </p:nvSpPr>
        <p:spPr>
          <a:xfrm>
            <a:off x="5420288" y="3876275"/>
            <a:ext cx="2871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margin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1"/>
          <p:cNvSpPr txBox="1"/>
          <p:nvPr/>
        </p:nvSpPr>
        <p:spPr>
          <a:xfrm>
            <a:off x="586950" y="3804850"/>
            <a:ext cx="4833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Чем больше margin, тем больше вероятность, что объект принадлежит классифицированному классу</a:t>
            </a:r>
            <a:endParaRPr b="1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049450" y="212197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Пусть ваша модель -- некоторая </a:t>
            </a:r>
            <a:r>
              <a:rPr b="1" lang="ru"/>
              <a:t>гладкая</a:t>
            </a:r>
            <a:r>
              <a:rPr lang="ru"/>
              <a:t> функция от входных данных с некоторыми параметрами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0" y="835050"/>
            <a:ext cx="8839199" cy="121732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sp>
        <p:nvSpPr>
          <p:cNvPr id="86" name="Google Shape;86;p17"/>
          <p:cNvSpPr txBox="1"/>
          <p:nvPr/>
        </p:nvSpPr>
        <p:spPr>
          <a:xfrm>
            <a:off x="1049450" y="2828100"/>
            <a:ext cx="66426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Например, такая: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7088" l="0" r="14177" t="7088"/>
          <a:stretch/>
        </p:blipFill>
        <p:spPr>
          <a:xfrm>
            <a:off x="6310750" y="3269739"/>
            <a:ext cx="1871736" cy="94496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1049450" y="420935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Как найти оптимальные параметры w?</a:t>
            </a:r>
            <a:endParaRPr baseline="30000" sz="18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725" y="3354778"/>
            <a:ext cx="5690192" cy="7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311700" y="214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511" name="Google Shape;5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74" y="136449"/>
            <a:ext cx="3380557" cy="2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2"/>
          <p:cNvSpPr txBox="1"/>
          <p:nvPr/>
        </p:nvSpPr>
        <p:spPr>
          <a:xfrm>
            <a:off x="311700" y="994400"/>
            <a:ext cx="3817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Ответ: Y = sign (WX)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62"/>
          <p:cNvCxnSpPr/>
          <p:nvPr/>
        </p:nvCxnSpPr>
        <p:spPr>
          <a:xfrm rot="10800000">
            <a:off x="6791175" y="1769225"/>
            <a:ext cx="199500" cy="443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62"/>
          <p:cNvCxnSpPr/>
          <p:nvPr/>
        </p:nvCxnSpPr>
        <p:spPr>
          <a:xfrm flipH="1" rot="10800000">
            <a:off x="6010950" y="2035525"/>
            <a:ext cx="780300" cy="11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62"/>
          <p:cNvSpPr txBox="1"/>
          <p:nvPr/>
        </p:nvSpPr>
        <p:spPr>
          <a:xfrm>
            <a:off x="5389663" y="3172225"/>
            <a:ext cx="2871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margin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2"/>
          <p:cNvSpPr txBox="1"/>
          <p:nvPr/>
        </p:nvSpPr>
        <p:spPr>
          <a:xfrm>
            <a:off x="158625" y="3049775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Вероятность принадлежности классу: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517" name="Google Shape;51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38" y="2291612"/>
            <a:ext cx="3189250" cy="5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2"/>
          <p:cNvSpPr txBox="1"/>
          <p:nvPr/>
        </p:nvSpPr>
        <p:spPr>
          <a:xfrm>
            <a:off x="311700" y="176930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Margin:</a:t>
            </a:r>
            <a:endParaRPr sz="1800"/>
          </a:p>
        </p:txBody>
      </p:sp>
      <p:pic>
        <p:nvPicPr>
          <p:cNvPr id="519" name="Google Shape;51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50" y="3933450"/>
            <a:ext cx="2743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2"/>
          <p:cNvPicPr preferRelativeResize="0"/>
          <p:nvPr/>
        </p:nvPicPr>
        <p:blipFill rotWithShape="1">
          <a:blip r:embed="rId6">
            <a:alphaModFix/>
          </a:blip>
          <a:srcRect b="7088" l="0" r="14177" t="7088"/>
          <a:stretch/>
        </p:blipFill>
        <p:spPr>
          <a:xfrm>
            <a:off x="3677750" y="3727664"/>
            <a:ext cx="1871736" cy="94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1258" y="3049775"/>
            <a:ext cx="2238966" cy="16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 txBox="1"/>
          <p:nvPr>
            <p:ph type="title"/>
          </p:nvPr>
        </p:nvSpPr>
        <p:spPr>
          <a:xfrm>
            <a:off x="179025" y="1837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pic>
        <p:nvPicPr>
          <p:cNvPr id="527" name="Google Shape;5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74" y="136449"/>
            <a:ext cx="3380557" cy="2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3"/>
          <p:cNvSpPr txBox="1"/>
          <p:nvPr/>
        </p:nvSpPr>
        <p:spPr>
          <a:xfrm>
            <a:off x="311700" y="3546488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Вероятность принадлежности классу: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529" name="Google Shape;52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50" y="4079425"/>
            <a:ext cx="2743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3"/>
          <p:cNvPicPr preferRelativeResize="0"/>
          <p:nvPr/>
        </p:nvPicPr>
        <p:blipFill rotWithShape="1">
          <a:blip r:embed="rId5">
            <a:alphaModFix/>
          </a:blip>
          <a:srcRect b="7088" l="0" r="14177" t="7088"/>
          <a:stretch/>
        </p:blipFill>
        <p:spPr>
          <a:xfrm>
            <a:off x="3348325" y="3947314"/>
            <a:ext cx="1871736" cy="94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4208" y="3049775"/>
            <a:ext cx="2238966" cy="16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3"/>
          <p:cNvSpPr txBox="1"/>
          <p:nvPr/>
        </p:nvSpPr>
        <p:spPr>
          <a:xfrm>
            <a:off x="403538" y="884225"/>
            <a:ext cx="77613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Классификация на 2 класса: {-1, 1}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Модель: </a:t>
            </a:r>
            <a:r>
              <a:rPr b="1" lang="ru" sz="2400"/>
              <a:t>Y = sign (WX)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одного примера х можно записать: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y = sign(&lt;w, x&gt;)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4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5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sp>
        <p:nvSpPr>
          <p:cNvPr id="543" name="Google Shape;543;p65"/>
          <p:cNvSpPr txBox="1"/>
          <p:nvPr>
            <p:ph idx="1" type="body"/>
          </p:nvPr>
        </p:nvSpPr>
        <p:spPr>
          <a:xfrm>
            <a:off x="159225" y="4282100"/>
            <a:ext cx="85206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http://www.machinelearning.ru/wiki/index.php?title=SVM</a:t>
            </a:r>
            <a:endParaRPr/>
          </a:p>
        </p:txBody>
      </p:sp>
      <p:sp>
        <p:nvSpPr>
          <p:cNvPr id="544" name="Google Shape;544;p65"/>
          <p:cNvSpPr txBox="1"/>
          <p:nvPr/>
        </p:nvSpPr>
        <p:spPr>
          <a:xfrm>
            <a:off x="311700" y="865825"/>
            <a:ext cx="46380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Постановка 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Классификация на 2 класса: {-1, 1}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Строим линейную поверхность, которая разделяет два класса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y = sign(&lt;w, x&gt; + b)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45" name="Google Shape;5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100" y="911750"/>
            <a:ext cx="3595475" cy="32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sp>
        <p:nvSpPr>
          <p:cNvPr id="551" name="Google Shape;551;p66"/>
          <p:cNvSpPr txBox="1"/>
          <p:nvPr/>
        </p:nvSpPr>
        <p:spPr>
          <a:xfrm>
            <a:off x="311700" y="865825"/>
            <a:ext cx="46380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Хотим, чтобы для всех X ответы были правильные. Что это значит?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Это значит, что ответ нашей модели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sign(&lt;w, x&gt; + b)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 правильный ответ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y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должны быть одного знака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52" name="Google Shape;5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100" y="911750"/>
            <a:ext cx="3595475" cy="32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sp>
        <p:nvSpPr>
          <p:cNvPr id="558" name="Google Shape;558;p67"/>
          <p:cNvSpPr txBox="1"/>
          <p:nvPr/>
        </p:nvSpPr>
        <p:spPr>
          <a:xfrm>
            <a:off x="311700" y="1740025"/>
            <a:ext cx="4638000" cy="18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То есть,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y(&lt;w, x&gt; + b) &gt; 0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59" name="Google Shape;5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100" y="911750"/>
            <a:ext cx="3595475" cy="32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8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sp>
        <p:nvSpPr>
          <p:cNvPr id="565" name="Google Shape;565;p68"/>
          <p:cNvSpPr txBox="1"/>
          <p:nvPr>
            <p:ph idx="1" type="body"/>
          </p:nvPr>
        </p:nvSpPr>
        <p:spPr>
          <a:xfrm>
            <a:off x="159225" y="4282100"/>
            <a:ext cx="85206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http://www.machinelearning.ru/wiki/index.php?title=SVM</a:t>
            </a:r>
            <a:endParaRPr/>
          </a:p>
        </p:txBody>
      </p:sp>
      <p:sp>
        <p:nvSpPr>
          <p:cNvPr id="566" name="Google Shape;566;p68"/>
          <p:cNvSpPr txBox="1"/>
          <p:nvPr/>
        </p:nvSpPr>
        <p:spPr>
          <a:xfrm>
            <a:off x="311700" y="1299550"/>
            <a:ext cx="4638000" cy="28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Домножив левую и правую чать на нужное число, получим: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Постановка задачи: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y(&lt;w, x&gt; + b) &gt; 1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67" name="Google Shape;5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350" y="717850"/>
            <a:ext cx="3595475" cy="32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pic>
        <p:nvPicPr>
          <p:cNvPr id="573" name="Google Shape;5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875" y="911750"/>
            <a:ext cx="6103475" cy="3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725" y="488200"/>
            <a:ext cx="6111800" cy="433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70"/>
          <p:cNvCxnSpPr/>
          <p:nvPr/>
        </p:nvCxnSpPr>
        <p:spPr>
          <a:xfrm>
            <a:off x="4279575" y="709975"/>
            <a:ext cx="752100" cy="3567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70"/>
          <p:cNvCxnSpPr/>
          <p:nvPr/>
        </p:nvCxnSpPr>
        <p:spPr>
          <a:xfrm flipH="1" rot="10800000">
            <a:off x="4167775" y="2539625"/>
            <a:ext cx="406500" cy="538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70"/>
          <p:cNvCxnSpPr/>
          <p:nvPr/>
        </p:nvCxnSpPr>
        <p:spPr>
          <a:xfrm flipH="1">
            <a:off x="4554125" y="1797625"/>
            <a:ext cx="325200" cy="507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1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pic>
        <p:nvPicPr>
          <p:cNvPr id="587" name="Google Shape;58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525" y="478025"/>
            <a:ext cx="6111800" cy="433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71"/>
          <p:cNvCxnSpPr/>
          <p:nvPr/>
        </p:nvCxnSpPr>
        <p:spPr>
          <a:xfrm flipH="1">
            <a:off x="5500650" y="1793175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71"/>
          <p:cNvCxnSpPr/>
          <p:nvPr/>
        </p:nvCxnSpPr>
        <p:spPr>
          <a:xfrm flipH="1">
            <a:off x="5367300" y="2630650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71"/>
          <p:cNvSpPr txBox="1"/>
          <p:nvPr/>
        </p:nvSpPr>
        <p:spPr>
          <a:xfrm>
            <a:off x="0" y="2314950"/>
            <a:ext cx="30000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&lt;w, x&gt; + b 土 1 = 0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591" name="Google Shape;591;p71"/>
          <p:cNvSpPr txBox="1"/>
          <p:nvPr/>
        </p:nvSpPr>
        <p:spPr>
          <a:xfrm>
            <a:off x="102075" y="1944850"/>
            <a:ext cx="263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Разделяющие плоскости:</a:t>
            </a:r>
            <a:endParaRPr/>
          </a:p>
        </p:txBody>
      </p:sp>
      <p:sp>
        <p:nvSpPr>
          <p:cNvPr id="592" name="Google Shape;592;p71"/>
          <p:cNvSpPr txBox="1"/>
          <p:nvPr/>
        </p:nvSpPr>
        <p:spPr>
          <a:xfrm>
            <a:off x="5275500" y="1621025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  <p:sp>
        <p:nvSpPr>
          <p:cNvPr id="593" name="Google Shape;593;p71"/>
          <p:cNvSpPr txBox="1"/>
          <p:nvPr/>
        </p:nvSpPr>
        <p:spPr>
          <a:xfrm>
            <a:off x="5500650" y="2896025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542425"/>
            <a:ext cx="8520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Зададим функцию потерь: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25" y="2883125"/>
            <a:ext cx="3238301" cy="210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5" y="829175"/>
            <a:ext cx="5690200" cy="7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25" y="1971725"/>
            <a:ext cx="81534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474625" y="3298300"/>
            <a:ext cx="3238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Как найти минимум?</a:t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2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pic>
        <p:nvPicPr>
          <p:cNvPr id="599" name="Google Shape;5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525" y="478025"/>
            <a:ext cx="6111800" cy="433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72"/>
          <p:cNvCxnSpPr/>
          <p:nvPr/>
        </p:nvCxnSpPr>
        <p:spPr>
          <a:xfrm flipH="1">
            <a:off x="5500650" y="1793175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72"/>
          <p:cNvCxnSpPr/>
          <p:nvPr/>
        </p:nvCxnSpPr>
        <p:spPr>
          <a:xfrm flipH="1">
            <a:off x="5367300" y="2630650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72"/>
          <p:cNvSpPr txBox="1"/>
          <p:nvPr/>
        </p:nvSpPr>
        <p:spPr>
          <a:xfrm>
            <a:off x="0" y="1051150"/>
            <a:ext cx="3673800" cy="29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Расстояние между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&lt;w, x&gt; + b + 1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&lt;w, x&gt; + b - 1 = 0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равно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2 / ||w||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603" name="Google Shape;603;p72"/>
          <p:cNvSpPr txBox="1"/>
          <p:nvPr/>
        </p:nvSpPr>
        <p:spPr>
          <a:xfrm>
            <a:off x="5275500" y="1621025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  <p:sp>
        <p:nvSpPr>
          <p:cNvPr id="604" name="Google Shape;604;p72"/>
          <p:cNvSpPr txBox="1"/>
          <p:nvPr/>
        </p:nvSpPr>
        <p:spPr>
          <a:xfrm>
            <a:off x="5500650" y="2957250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3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pic>
        <p:nvPicPr>
          <p:cNvPr id="610" name="Google Shape;6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525" y="478025"/>
            <a:ext cx="6111800" cy="433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73"/>
          <p:cNvCxnSpPr/>
          <p:nvPr/>
        </p:nvCxnSpPr>
        <p:spPr>
          <a:xfrm flipH="1">
            <a:off x="5500650" y="1793175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73"/>
          <p:cNvSpPr txBox="1"/>
          <p:nvPr/>
        </p:nvSpPr>
        <p:spPr>
          <a:xfrm>
            <a:off x="5275500" y="1621025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  <p:cxnSp>
        <p:nvCxnSpPr>
          <p:cNvPr id="613" name="Google Shape;613;p73"/>
          <p:cNvCxnSpPr/>
          <p:nvPr/>
        </p:nvCxnSpPr>
        <p:spPr>
          <a:xfrm flipH="1">
            <a:off x="5367300" y="2630650"/>
            <a:ext cx="520500" cy="44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73"/>
          <p:cNvSpPr txBox="1"/>
          <p:nvPr/>
        </p:nvSpPr>
        <p:spPr>
          <a:xfrm>
            <a:off x="0" y="1051150"/>
            <a:ext cx="4235100" cy="29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оптимизации: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    y(&lt;w, x&gt; + b) &gt; 1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    2 / ||w|| ➝</a:t>
            </a:r>
            <a:r>
              <a:rPr b="1" lang="ru" sz="2400">
                <a:solidFill>
                  <a:schemeClr val="dk1"/>
                </a:solidFill>
              </a:rPr>
              <a:t> </a:t>
            </a:r>
            <a:r>
              <a:rPr b="1" lang="ru" sz="2400">
                <a:solidFill>
                  <a:schemeClr val="dk1"/>
                </a:solidFill>
              </a:rPr>
              <a:t>max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    </a:t>
            </a:r>
            <a:r>
              <a:rPr b="1" lang="ru" sz="2400">
                <a:solidFill>
                  <a:schemeClr val="dk1"/>
                </a:solidFill>
              </a:rPr>
              <a:t>y(&lt;w, x&gt; + b) &gt; 1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    ||w|| ➝  min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3"/>
          <p:cNvSpPr/>
          <p:nvPr/>
        </p:nvSpPr>
        <p:spPr>
          <a:xfrm>
            <a:off x="69225" y="1672050"/>
            <a:ext cx="339000" cy="132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3"/>
          <p:cNvSpPr/>
          <p:nvPr/>
        </p:nvSpPr>
        <p:spPr>
          <a:xfrm>
            <a:off x="69225" y="3487350"/>
            <a:ext cx="339000" cy="132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73"/>
          <p:cNvSpPr txBox="1"/>
          <p:nvPr/>
        </p:nvSpPr>
        <p:spPr>
          <a:xfrm>
            <a:off x="5500650" y="2938950"/>
            <a:ext cx="70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1/||w||</a:t>
            </a:r>
            <a:endParaRPr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447" y="1072250"/>
            <a:ext cx="463935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4"/>
          <p:cNvSpPr txBox="1"/>
          <p:nvPr>
            <p:ph type="title"/>
          </p:nvPr>
        </p:nvSpPr>
        <p:spPr>
          <a:xfrm>
            <a:off x="311700" y="146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</a:t>
            </a:r>
            <a:endParaRPr/>
          </a:p>
        </p:txBody>
      </p:sp>
      <p:sp>
        <p:nvSpPr>
          <p:cNvPr id="624" name="Google Shape;624;p74"/>
          <p:cNvSpPr txBox="1"/>
          <p:nvPr/>
        </p:nvSpPr>
        <p:spPr>
          <a:xfrm>
            <a:off x="0" y="1814950"/>
            <a:ext cx="41127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Ответ: </a:t>
            </a:r>
            <a:r>
              <a:rPr b="1" lang="ru" sz="2400">
                <a:solidFill>
                  <a:schemeClr val="dk1"/>
                </a:solidFill>
              </a:rPr>
              <a:t>y = sign(&lt;w, x&gt; + b)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Функция &lt;x, w&gt; -- </a:t>
            </a:r>
            <a:r>
              <a:rPr b="1" lang="ru" sz="2400">
                <a:solidFill>
                  <a:schemeClr val="dk1"/>
                </a:solidFill>
              </a:rPr>
              <a:t>ядро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С разными функциями ядер можно получать разные разделяющие плоскости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5"/>
          <p:cNvSpPr txBox="1"/>
          <p:nvPr>
            <p:ph type="title"/>
          </p:nvPr>
        </p:nvSpPr>
        <p:spPr>
          <a:xfrm>
            <a:off x="311700" y="2103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 vs LogReg</a:t>
            </a:r>
            <a:endParaRPr/>
          </a:p>
        </p:txBody>
      </p:sp>
      <p:sp>
        <p:nvSpPr>
          <p:cNvPr id="630" name="Google Shape;630;p7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пытается построить разделение максимально далеко от обоих классов, т.е. для SVM оба класса равнозначны. У LogReg это не так.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6"/>
          <p:cNvSpPr txBox="1"/>
          <p:nvPr>
            <p:ph type="title"/>
          </p:nvPr>
        </p:nvSpPr>
        <p:spPr>
          <a:xfrm>
            <a:off x="311700" y="2103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 vs LogReg</a:t>
            </a:r>
            <a:endParaRPr/>
          </a:p>
        </p:txBody>
      </p:sp>
      <p:sp>
        <p:nvSpPr>
          <p:cNvPr id="636" name="Google Shape;636;p76"/>
          <p:cNvSpPr txBox="1"/>
          <p:nvPr>
            <p:ph idx="1" type="body"/>
          </p:nvPr>
        </p:nvSpPr>
        <p:spPr>
          <a:xfrm>
            <a:off x="311700" y="9674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пытается построить разделение максимально далеко от обоих классов, т.е. для SVM оба класса равнозначны. У LogReg это не так.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менее чувствительна к шуму: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450" y="2110150"/>
            <a:ext cx="6409074" cy="2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7"/>
          <p:cNvSpPr txBox="1"/>
          <p:nvPr>
            <p:ph type="title"/>
          </p:nvPr>
        </p:nvSpPr>
        <p:spPr>
          <a:xfrm>
            <a:off x="311700" y="2103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 vs LogReg</a:t>
            </a:r>
            <a:endParaRPr/>
          </a:p>
        </p:txBody>
      </p:sp>
      <p:sp>
        <p:nvSpPr>
          <p:cNvPr id="643" name="Google Shape;643;p77"/>
          <p:cNvSpPr txBox="1"/>
          <p:nvPr>
            <p:ph idx="1" type="body"/>
          </p:nvPr>
        </p:nvSpPr>
        <p:spPr>
          <a:xfrm>
            <a:off x="311700" y="9674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пытается построить разделение максимально далеко от обоих классов, т.е. для SVM оба класса равнозначны. У LogReg это не так.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менее чувствительна к шуму: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825" y="2113750"/>
            <a:ext cx="6007025" cy="25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8"/>
          <p:cNvSpPr txBox="1"/>
          <p:nvPr>
            <p:ph type="title"/>
          </p:nvPr>
        </p:nvSpPr>
        <p:spPr>
          <a:xfrm>
            <a:off x="311700" y="2103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SVM vs LogReg</a:t>
            </a:r>
            <a:endParaRPr/>
          </a:p>
        </p:txBody>
      </p:sp>
      <p:sp>
        <p:nvSpPr>
          <p:cNvPr id="650" name="Google Shape;650;p78"/>
          <p:cNvSpPr txBox="1"/>
          <p:nvPr>
            <p:ph idx="1" type="body"/>
          </p:nvPr>
        </p:nvSpPr>
        <p:spPr>
          <a:xfrm>
            <a:off x="311700" y="9674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пытается построить разделение максимально далеко от обоих классов, т.е. для SVM оба класса равнозначны. У LogReg это не так.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менее чувствительна к шуму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SVM умеет выдавать только ответы в виде {0, 1}, LogReg умеет выдавать вероятности принадлежности классам. Это хорошо, когда у нас мало данных и/или мы не очень уверены в надежности классификатора.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9"/>
          <p:cNvSpPr txBox="1"/>
          <p:nvPr/>
        </p:nvSpPr>
        <p:spPr>
          <a:xfrm>
            <a:off x="216300" y="477725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Логические методы</a:t>
            </a:r>
            <a:endParaRPr b="1" sz="5200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0"/>
          <p:cNvSpPr txBox="1"/>
          <p:nvPr>
            <p:ph type="title"/>
          </p:nvPr>
        </p:nvSpPr>
        <p:spPr>
          <a:xfrm>
            <a:off x="311700" y="456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Решающее дерево</a:t>
            </a:r>
            <a:endParaRPr/>
          </a:p>
        </p:txBody>
      </p:sp>
      <p:pic>
        <p:nvPicPr>
          <p:cNvPr id="661" name="Google Shape;66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75" y="1151375"/>
            <a:ext cx="48958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1"/>
          <p:cNvSpPr txBox="1"/>
          <p:nvPr>
            <p:ph type="title"/>
          </p:nvPr>
        </p:nvSpPr>
        <p:spPr>
          <a:xfrm>
            <a:off x="311700" y="230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Логические методы классификации</a:t>
            </a:r>
            <a:endParaRPr/>
          </a:p>
        </p:txBody>
      </p:sp>
      <p:sp>
        <p:nvSpPr>
          <p:cNvPr id="667" name="Google Shape;667;p81"/>
          <p:cNvSpPr txBox="1"/>
          <p:nvPr>
            <p:ph idx="1" type="body"/>
          </p:nvPr>
        </p:nvSpPr>
        <p:spPr>
          <a:xfrm>
            <a:off x="311700" y="1198988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000000"/>
                </a:solidFill>
              </a:rPr>
              <a:t>Логическая закономерность</a:t>
            </a:r>
            <a:r>
              <a:rPr lang="ru">
                <a:solidFill>
                  <a:srgbClr val="000000"/>
                </a:solidFill>
              </a:rPr>
              <a:t> </a:t>
            </a: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</a:rPr>
              <a:t>—</a:t>
            </a:r>
            <a:r>
              <a:rPr lang="ru">
                <a:solidFill>
                  <a:srgbClr val="000000"/>
                </a:solidFill>
              </a:rPr>
              <a:t> предикат </a:t>
            </a:r>
            <a:r>
              <a:rPr b="1" lang="ru">
                <a:solidFill>
                  <a:srgbClr val="000000"/>
                </a:solidFill>
              </a:rPr>
              <a:t>R:X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→{0,1}: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Интерпретируем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записывается на естественном языке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зависит от небольшого числа параметров (1-7)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Информативен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68" name="Google Shape;668;p81"/>
          <p:cNvSpPr txBox="1"/>
          <p:nvPr/>
        </p:nvSpPr>
        <p:spPr>
          <a:xfrm>
            <a:off x="0" y="47268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/>
          </a:p>
        </p:txBody>
      </p:sp>
      <p:pic>
        <p:nvPicPr>
          <p:cNvPr id="669" name="Google Shape;669;p81"/>
          <p:cNvPicPr preferRelativeResize="0"/>
          <p:nvPr/>
        </p:nvPicPr>
        <p:blipFill rotWithShape="1">
          <a:blip r:embed="rId3">
            <a:alphaModFix/>
          </a:blip>
          <a:srcRect b="19916" l="13443" r="34670" t="66628"/>
          <a:stretch/>
        </p:blipFill>
        <p:spPr>
          <a:xfrm>
            <a:off x="879025" y="2978998"/>
            <a:ext cx="4744699" cy="69177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1"/>
          <p:cNvSpPr txBox="1"/>
          <p:nvPr/>
        </p:nvSpPr>
        <p:spPr>
          <a:xfrm>
            <a:off x="398025" y="3855888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То есть, как можно лучше отделяет один класс от всех остальных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253725" y="1845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525" y="691950"/>
            <a:ext cx="5074325" cy="43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253725" y="1049450"/>
            <a:ext cx="3655800" cy="24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Идея: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Возьмем рандомную точку w = (8, 14)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Поймем, в каком направлении из нее нужно двигаться, чтобы прийти к минимуму функции потерь</a:t>
            </a:r>
            <a:endParaRPr sz="1800"/>
          </a:p>
        </p:txBody>
      </p:sp>
      <p:cxnSp>
        <p:nvCxnSpPr>
          <p:cNvPr id="107" name="Google Shape;107;p19"/>
          <p:cNvCxnSpPr>
            <a:stCxn id="108" idx="3"/>
          </p:cNvCxnSpPr>
          <p:nvPr/>
        </p:nvCxnSpPr>
        <p:spPr>
          <a:xfrm flipH="1">
            <a:off x="7277121" y="2551653"/>
            <a:ext cx="282000" cy="2391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9"/>
          <p:cNvSpPr/>
          <p:nvPr/>
        </p:nvSpPr>
        <p:spPr>
          <a:xfrm>
            <a:off x="7403875" y="2452194"/>
            <a:ext cx="281988" cy="239112"/>
          </a:xfrm>
          <a:prstGeom prst="cloud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9"/>
          <p:cNvCxnSpPr/>
          <p:nvPr/>
        </p:nvCxnSpPr>
        <p:spPr>
          <a:xfrm flipH="1">
            <a:off x="7033975" y="2683487"/>
            <a:ext cx="369900" cy="322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9"/>
          <p:cNvSpPr/>
          <p:nvPr/>
        </p:nvSpPr>
        <p:spPr>
          <a:xfrm>
            <a:off x="5766225" y="3298297"/>
            <a:ext cx="173016" cy="184464"/>
          </a:xfrm>
          <a:prstGeom prst="cloud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99925" y="3840325"/>
            <a:ext cx="3563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Т.е. найдем направление наискорейшего убывания функции потерь</a:t>
            </a:r>
            <a:endParaRPr b="1"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2"/>
          <p:cNvSpPr txBox="1"/>
          <p:nvPr>
            <p:ph type="title"/>
          </p:nvPr>
        </p:nvSpPr>
        <p:spPr>
          <a:xfrm>
            <a:off x="311700" y="21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Логические методы классификации</a:t>
            </a:r>
            <a:endParaRPr/>
          </a:p>
        </p:txBody>
      </p:sp>
      <p:sp>
        <p:nvSpPr>
          <p:cNvPr id="676" name="Google Shape;676;p82"/>
          <p:cNvSpPr txBox="1"/>
          <p:nvPr/>
        </p:nvSpPr>
        <p:spPr>
          <a:xfrm>
            <a:off x="0" y="47268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http://www.mchinelearning.ru</a:t>
            </a:r>
            <a:endParaRPr sz="1200"/>
          </a:p>
        </p:txBody>
      </p:sp>
      <p:pic>
        <p:nvPicPr>
          <p:cNvPr id="677" name="Google Shape;677;p82"/>
          <p:cNvPicPr preferRelativeResize="0"/>
          <p:nvPr/>
        </p:nvPicPr>
        <p:blipFill rotWithShape="1">
          <a:blip r:embed="rId3">
            <a:alphaModFix/>
          </a:blip>
          <a:srcRect b="19916" l="13443" r="34670" t="66628"/>
          <a:stretch/>
        </p:blipFill>
        <p:spPr>
          <a:xfrm>
            <a:off x="460600" y="823475"/>
            <a:ext cx="4744699" cy="652383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2"/>
          <p:cNvSpPr/>
          <p:nvPr/>
        </p:nvSpPr>
        <p:spPr>
          <a:xfrm>
            <a:off x="830825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82"/>
          <p:cNvSpPr/>
          <p:nvPr/>
        </p:nvSpPr>
        <p:spPr>
          <a:xfrm>
            <a:off x="1613838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2"/>
          <p:cNvSpPr/>
          <p:nvPr/>
        </p:nvSpPr>
        <p:spPr>
          <a:xfrm>
            <a:off x="2396863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82"/>
          <p:cNvSpPr/>
          <p:nvPr/>
        </p:nvSpPr>
        <p:spPr>
          <a:xfrm>
            <a:off x="3086975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2"/>
          <p:cNvSpPr/>
          <p:nvPr/>
        </p:nvSpPr>
        <p:spPr>
          <a:xfrm>
            <a:off x="3687963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2"/>
          <p:cNvSpPr/>
          <p:nvPr/>
        </p:nvSpPr>
        <p:spPr>
          <a:xfrm>
            <a:off x="4363675" y="2615655"/>
            <a:ext cx="316500" cy="354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82"/>
          <p:cNvSpPr/>
          <p:nvPr/>
        </p:nvSpPr>
        <p:spPr>
          <a:xfrm>
            <a:off x="5068225" y="2615655"/>
            <a:ext cx="316500" cy="354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82"/>
          <p:cNvSpPr/>
          <p:nvPr/>
        </p:nvSpPr>
        <p:spPr>
          <a:xfrm>
            <a:off x="6558900" y="2615655"/>
            <a:ext cx="316500" cy="354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82"/>
          <p:cNvSpPr/>
          <p:nvPr/>
        </p:nvSpPr>
        <p:spPr>
          <a:xfrm>
            <a:off x="5762100" y="2615655"/>
            <a:ext cx="316500" cy="354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2"/>
          <p:cNvSpPr/>
          <p:nvPr/>
        </p:nvSpPr>
        <p:spPr>
          <a:xfrm>
            <a:off x="830825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82"/>
          <p:cNvSpPr/>
          <p:nvPr/>
        </p:nvSpPr>
        <p:spPr>
          <a:xfrm>
            <a:off x="6558900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2"/>
          <p:cNvSpPr/>
          <p:nvPr/>
        </p:nvSpPr>
        <p:spPr>
          <a:xfrm>
            <a:off x="5762100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2"/>
          <p:cNvSpPr/>
          <p:nvPr/>
        </p:nvSpPr>
        <p:spPr>
          <a:xfrm>
            <a:off x="4363675" y="3357568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2"/>
          <p:cNvSpPr/>
          <p:nvPr/>
        </p:nvSpPr>
        <p:spPr>
          <a:xfrm>
            <a:off x="3694850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2"/>
          <p:cNvSpPr/>
          <p:nvPr/>
        </p:nvSpPr>
        <p:spPr>
          <a:xfrm>
            <a:off x="2396875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2"/>
          <p:cNvSpPr/>
          <p:nvPr/>
        </p:nvSpPr>
        <p:spPr>
          <a:xfrm>
            <a:off x="3086975" y="3305417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2"/>
          <p:cNvSpPr/>
          <p:nvPr/>
        </p:nvSpPr>
        <p:spPr>
          <a:xfrm>
            <a:off x="5068225" y="3357568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82"/>
          <p:cNvSpPr/>
          <p:nvPr/>
        </p:nvSpPr>
        <p:spPr>
          <a:xfrm>
            <a:off x="1613850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82"/>
          <p:cNvSpPr/>
          <p:nvPr/>
        </p:nvSpPr>
        <p:spPr>
          <a:xfrm>
            <a:off x="830800" y="416407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82"/>
          <p:cNvSpPr/>
          <p:nvPr/>
        </p:nvSpPr>
        <p:spPr>
          <a:xfrm>
            <a:off x="6558900" y="4099480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82"/>
          <p:cNvSpPr/>
          <p:nvPr/>
        </p:nvSpPr>
        <p:spPr>
          <a:xfrm>
            <a:off x="5762100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2"/>
          <p:cNvSpPr/>
          <p:nvPr/>
        </p:nvSpPr>
        <p:spPr>
          <a:xfrm>
            <a:off x="4413750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2"/>
          <p:cNvSpPr/>
          <p:nvPr/>
        </p:nvSpPr>
        <p:spPr>
          <a:xfrm>
            <a:off x="3694850" y="4104501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2"/>
          <p:cNvSpPr/>
          <p:nvPr/>
        </p:nvSpPr>
        <p:spPr>
          <a:xfrm>
            <a:off x="2396875" y="4104501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2"/>
          <p:cNvSpPr/>
          <p:nvPr/>
        </p:nvSpPr>
        <p:spPr>
          <a:xfrm>
            <a:off x="3086975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2"/>
          <p:cNvSpPr/>
          <p:nvPr/>
        </p:nvSpPr>
        <p:spPr>
          <a:xfrm>
            <a:off x="5068225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82"/>
          <p:cNvSpPr/>
          <p:nvPr/>
        </p:nvSpPr>
        <p:spPr>
          <a:xfrm>
            <a:off x="1627600" y="4104501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82"/>
          <p:cNvSpPr/>
          <p:nvPr/>
        </p:nvSpPr>
        <p:spPr>
          <a:xfrm>
            <a:off x="4318675" y="3187756"/>
            <a:ext cx="1136100" cy="588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82"/>
          <p:cNvSpPr/>
          <p:nvPr/>
        </p:nvSpPr>
        <p:spPr>
          <a:xfrm>
            <a:off x="2939150" y="3187759"/>
            <a:ext cx="631200" cy="588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82"/>
          <p:cNvSpPr/>
          <p:nvPr/>
        </p:nvSpPr>
        <p:spPr>
          <a:xfrm>
            <a:off x="4318675" y="3932167"/>
            <a:ext cx="1899300" cy="588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82"/>
          <p:cNvSpPr/>
          <p:nvPr/>
        </p:nvSpPr>
        <p:spPr>
          <a:xfrm>
            <a:off x="2939150" y="3987847"/>
            <a:ext cx="631200" cy="588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82"/>
          <p:cNvSpPr/>
          <p:nvPr/>
        </p:nvSpPr>
        <p:spPr>
          <a:xfrm>
            <a:off x="6401550" y="3932167"/>
            <a:ext cx="631200" cy="588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2"/>
          <p:cNvSpPr/>
          <p:nvPr/>
        </p:nvSpPr>
        <p:spPr>
          <a:xfrm>
            <a:off x="419300" y="823477"/>
            <a:ext cx="4744800" cy="35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2"/>
          <p:cNvSpPr/>
          <p:nvPr/>
        </p:nvSpPr>
        <p:spPr>
          <a:xfrm>
            <a:off x="3096500" y="330175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82"/>
          <p:cNvSpPr/>
          <p:nvPr/>
        </p:nvSpPr>
        <p:spPr>
          <a:xfrm>
            <a:off x="3071025" y="410448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2"/>
          <p:cNvSpPr/>
          <p:nvPr/>
        </p:nvSpPr>
        <p:spPr>
          <a:xfrm>
            <a:off x="4381538" y="3273895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2"/>
          <p:cNvSpPr/>
          <p:nvPr/>
        </p:nvSpPr>
        <p:spPr>
          <a:xfrm>
            <a:off x="5032500" y="3273895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2"/>
          <p:cNvSpPr/>
          <p:nvPr/>
        </p:nvSpPr>
        <p:spPr>
          <a:xfrm>
            <a:off x="4381538" y="399315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2"/>
          <p:cNvSpPr/>
          <p:nvPr/>
        </p:nvSpPr>
        <p:spPr>
          <a:xfrm>
            <a:off x="5048200" y="399315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2"/>
          <p:cNvSpPr/>
          <p:nvPr/>
        </p:nvSpPr>
        <p:spPr>
          <a:xfrm>
            <a:off x="5734888" y="404880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2"/>
          <p:cNvSpPr/>
          <p:nvPr/>
        </p:nvSpPr>
        <p:spPr>
          <a:xfrm>
            <a:off x="6558900" y="404880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2"/>
          <p:cNvSpPr/>
          <p:nvPr/>
        </p:nvSpPr>
        <p:spPr>
          <a:xfrm>
            <a:off x="419300" y="1183065"/>
            <a:ext cx="4744800" cy="35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2"/>
          <p:cNvSpPr/>
          <p:nvPr/>
        </p:nvSpPr>
        <p:spPr>
          <a:xfrm>
            <a:off x="5164100" y="823477"/>
            <a:ext cx="316500" cy="359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2"/>
          <p:cNvSpPr/>
          <p:nvPr/>
        </p:nvSpPr>
        <p:spPr>
          <a:xfrm>
            <a:off x="5164100" y="1183065"/>
            <a:ext cx="316500" cy="359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2"/>
          <p:cNvSpPr/>
          <p:nvPr/>
        </p:nvSpPr>
        <p:spPr>
          <a:xfrm flipH="1" rot="-5400000">
            <a:off x="2084275" y="935400"/>
            <a:ext cx="536100" cy="3480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2"/>
          <p:cNvSpPr/>
          <p:nvPr/>
        </p:nvSpPr>
        <p:spPr>
          <a:xfrm flipH="1" rot="-5400000">
            <a:off x="4959775" y="1712373"/>
            <a:ext cx="536100" cy="18777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82"/>
          <p:cNvSpPr/>
          <p:nvPr/>
        </p:nvSpPr>
        <p:spPr>
          <a:xfrm flipH="1" rot="-5400000">
            <a:off x="6529075" y="2217438"/>
            <a:ext cx="536100" cy="867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200" y="1795883"/>
            <a:ext cx="476250" cy="5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100" y="1739660"/>
            <a:ext cx="495300" cy="53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8050" y="1718624"/>
            <a:ext cx="438150" cy="54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750" y="3219617"/>
            <a:ext cx="495300" cy="52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250" y="4064450"/>
            <a:ext cx="495300" cy="5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6325" y="2969950"/>
            <a:ext cx="17907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3"/>
          <p:cNvSpPr txBox="1"/>
          <p:nvPr>
            <p:ph type="title"/>
          </p:nvPr>
        </p:nvSpPr>
        <p:spPr>
          <a:xfrm>
            <a:off x="311700" y="210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Логические методы классификации</a:t>
            </a:r>
            <a:endParaRPr/>
          </a:p>
        </p:txBody>
      </p:sp>
      <p:sp>
        <p:nvSpPr>
          <p:cNvPr id="736" name="Google Shape;736;p83"/>
          <p:cNvSpPr txBox="1"/>
          <p:nvPr/>
        </p:nvSpPr>
        <p:spPr>
          <a:xfrm>
            <a:off x="0" y="4726800"/>
            <a:ext cx="57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http://www.mchinelearning.ru</a:t>
            </a:r>
            <a:endParaRPr sz="1200"/>
          </a:p>
        </p:txBody>
      </p:sp>
      <p:pic>
        <p:nvPicPr>
          <p:cNvPr id="737" name="Google Shape;737;p83"/>
          <p:cNvPicPr preferRelativeResize="0"/>
          <p:nvPr/>
        </p:nvPicPr>
        <p:blipFill rotWithShape="1">
          <a:blip r:embed="rId3">
            <a:alphaModFix/>
          </a:blip>
          <a:srcRect b="19916" l="13443" r="34670" t="66628"/>
          <a:stretch/>
        </p:blipFill>
        <p:spPr>
          <a:xfrm>
            <a:off x="460600" y="823475"/>
            <a:ext cx="4744699" cy="65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3"/>
          <p:cNvSpPr/>
          <p:nvPr/>
        </p:nvSpPr>
        <p:spPr>
          <a:xfrm>
            <a:off x="830825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3"/>
          <p:cNvSpPr/>
          <p:nvPr/>
        </p:nvSpPr>
        <p:spPr>
          <a:xfrm>
            <a:off x="1613838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3"/>
          <p:cNvSpPr/>
          <p:nvPr/>
        </p:nvSpPr>
        <p:spPr>
          <a:xfrm>
            <a:off x="2396863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83"/>
          <p:cNvSpPr/>
          <p:nvPr/>
        </p:nvSpPr>
        <p:spPr>
          <a:xfrm>
            <a:off x="3086975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3"/>
          <p:cNvSpPr/>
          <p:nvPr/>
        </p:nvSpPr>
        <p:spPr>
          <a:xfrm>
            <a:off x="3687963" y="261565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83"/>
          <p:cNvSpPr/>
          <p:nvPr/>
        </p:nvSpPr>
        <p:spPr>
          <a:xfrm>
            <a:off x="4363675" y="2615655"/>
            <a:ext cx="316500" cy="354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3"/>
          <p:cNvSpPr/>
          <p:nvPr/>
        </p:nvSpPr>
        <p:spPr>
          <a:xfrm>
            <a:off x="5068225" y="2615655"/>
            <a:ext cx="316500" cy="354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3"/>
          <p:cNvSpPr/>
          <p:nvPr/>
        </p:nvSpPr>
        <p:spPr>
          <a:xfrm>
            <a:off x="6558900" y="2615655"/>
            <a:ext cx="316500" cy="354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83"/>
          <p:cNvSpPr/>
          <p:nvPr/>
        </p:nvSpPr>
        <p:spPr>
          <a:xfrm>
            <a:off x="5762100" y="2615655"/>
            <a:ext cx="316500" cy="354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3"/>
          <p:cNvSpPr/>
          <p:nvPr/>
        </p:nvSpPr>
        <p:spPr>
          <a:xfrm>
            <a:off x="830825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83"/>
          <p:cNvSpPr/>
          <p:nvPr/>
        </p:nvSpPr>
        <p:spPr>
          <a:xfrm>
            <a:off x="6558900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3"/>
          <p:cNvSpPr/>
          <p:nvPr/>
        </p:nvSpPr>
        <p:spPr>
          <a:xfrm>
            <a:off x="5683450" y="3273918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3"/>
          <p:cNvSpPr/>
          <p:nvPr/>
        </p:nvSpPr>
        <p:spPr>
          <a:xfrm>
            <a:off x="4363675" y="3357568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3"/>
          <p:cNvSpPr/>
          <p:nvPr/>
        </p:nvSpPr>
        <p:spPr>
          <a:xfrm>
            <a:off x="3694850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3"/>
          <p:cNvSpPr/>
          <p:nvPr/>
        </p:nvSpPr>
        <p:spPr>
          <a:xfrm>
            <a:off x="2396875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3"/>
          <p:cNvSpPr/>
          <p:nvPr/>
        </p:nvSpPr>
        <p:spPr>
          <a:xfrm>
            <a:off x="5068225" y="3357568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83"/>
          <p:cNvSpPr/>
          <p:nvPr/>
        </p:nvSpPr>
        <p:spPr>
          <a:xfrm>
            <a:off x="1613850" y="3357568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3"/>
          <p:cNvSpPr/>
          <p:nvPr/>
        </p:nvSpPr>
        <p:spPr>
          <a:xfrm>
            <a:off x="830800" y="4164075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83"/>
          <p:cNvSpPr/>
          <p:nvPr/>
        </p:nvSpPr>
        <p:spPr>
          <a:xfrm>
            <a:off x="6558900" y="4099480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83"/>
          <p:cNvSpPr/>
          <p:nvPr/>
        </p:nvSpPr>
        <p:spPr>
          <a:xfrm>
            <a:off x="5762100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83"/>
          <p:cNvSpPr/>
          <p:nvPr/>
        </p:nvSpPr>
        <p:spPr>
          <a:xfrm>
            <a:off x="4413750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83"/>
          <p:cNvSpPr/>
          <p:nvPr/>
        </p:nvSpPr>
        <p:spPr>
          <a:xfrm>
            <a:off x="3694850" y="4104501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83"/>
          <p:cNvSpPr/>
          <p:nvPr/>
        </p:nvSpPr>
        <p:spPr>
          <a:xfrm>
            <a:off x="2396875" y="4104501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3"/>
          <p:cNvSpPr/>
          <p:nvPr/>
        </p:nvSpPr>
        <p:spPr>
          <a:xfrm>
            <a:off x="3086975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3"/>
          <p:cNvSpPr/>
          <p:nvPr/>
        </p:nvSpPr>
        <p:spPr>
          <a:xfrm>
            <a:off x="5068225" y="4104501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83"/>
          <p:cNvSpPr/>
          <p:nvPr/>
        </p:nvSpPr>
        <p:spPr>
          <a:xfrm>
            <a:off x="1627600" y="4104501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83"/>
          <p:cNvSpPr/>
          <p:nvPr/>
        </p:nvSpPr>
        <p:spPr>
          <a:xfrm>
            <a:off x="4318675" y="3187750"/>
            <a:ext cx="1877700" cy="588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83"/>
          <p:cNvSpPr/>
          <p:nvPr/>
        </p:nvSpPr>
        <p:spPr>
          <a:xfrm>
            <a:off x="4318675" y="3932167"/>
            <a:ext cx="1899300" cy="588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83"/>
          <p:cNvSpPr/>
          <p:nvPr/>
        </p:nvSpPr>
        <p:spPr>
          <a:xfrm>
            <a:off x="2939150" y="3987847"/>
            <a:ext cx="631200" cy="588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83"/>
          <p:cNvSpPr/>
          <p:nvPr/>
        </p:nvSpPr>
        <p:spPr>
          <a:xfrm>
            <a:off x="6401550" y="3932167"/>
            <a:ext cx="631200" cy="588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83"/>
          <p:cNvSpPr/>
          <p:nvPr/>
        </p:nvSpPr>
        <p:spPr>
          <a:xfrm>
            <a:off x="419300" y="823477"/>
            <a:ext cx="4744800" cy="35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3"/>
          <p:cNvSpPr/>
          <p:nvPr/>
        </p:nvSpPr>
        <p:spPr>
          <a:xfrm>
            <a:off x="3096488" y="3360063"/>
            <a:ext cx="316500" cy="35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83"/>
          <p:cNvSpPr/>
          <p:nvPr/>
        </p:nvSpPr>
        <p:spPr>
          <a:xfrm>
            <a:off x="3071025" y="410448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3"/>
          <p:cNvSpPr/>
          <p:nvPr/>
        </p:nvSpPr>
        <p:spPr>
          <a:xfrm>
            <a:off x="4381538" y="3273895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83"/>
          <p:cNvSpPr/>
          <p:nvPr/>
        </p:nvSpPr>
        <p:spPr>
          <a:xfrm>
            <a:off x="5032500" y="3273895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83"/>
          <p:cNvSpPr/>
          <p:nvPr/>
        </p:nvSpPr>
        <p:spPr>
          <a:xfrm>
            <a:off x="4381538" y="399315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3"/>
          <p:cNvSpPr/>
          <p:nvPr/>
        </p:nvSpPr>
        <p:spPr>
          <a:xfrm>
            <a:off x="5048200" y="399315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83"/>
          <p:cNvSpPr/>
          <p:nvPr/>
        </p:nvSpPr>
        <p:spPr>
          <a:xfrm>
            <a:off x="5734888" y="404880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83"/>
          <p:cNvSpPr/>
          <p:nvPr/>
        </p:nvSpPr>
        <p:spPr>
          <a:xfrm>
            <a:off x="6558900" y="4048806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83"/>
          <p:cNvSpPr/>
          <p:nvPr/>
        </p:nvSpPr>
        <p:spPr>
          <a:xfrm>
            <a:off x="419300" y="1183065"/>
            <a:ext cx="4744800" cy="35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3"/>
          <p:cNvSpPr/>
          <p:nvPr/>
        </p:nvSpPr>
        <p:spPr>
          <a:xfrm>
            <a:off x="5164100" y="823477"/>
            <a:ext cx="316500" cy="359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3"/>
          <p:cNvSpPr/>
          <p:nvPr/>
        </p:nvSpPr>
        <p:spPr>
          <a:xfrm>
            <a:off x="5164100" y="1183065"/>
            <a:ext cx="316500" cy="359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83"/>
          <p:cNvSpPr/>
          <p:nvPr/>
        </p:nvSpPr>
        <p:spPr>
          <a:xfrm flipH="1" rot="-5400000">
            <a:off x="2084275" y="935400"/>
            <a:ext cx="536100" cy="3480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3"/>
          <p:cNvSpPr/>
          <p:nvPr/>
        </p:nvSpPr>
        <p:spPr>
          <a:xfrm flipH="1" rot="-5400000">
            <a:off x="4959775" y="1712373"/>
            <a:ext cx="536100" cy="18777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3"/>
          <p:cNvSpPr/>
          <p:nvPr/>
        </p:nvSpPr>
        <p:spPr>
          <a:xfrm flipH="1" rot="-5400000">
            <a:off x="6529075" y="2217438"/>
            <a:ext cx="536100" cy="867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200" y="1795883"/>
            <a:ext cx="476250" cy="5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100" y="1739660"/>
            <a:ext cx="495300" cy="53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8050" y="1718624"/>
            <a:ext cx="438150" cy="54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750" y="3219617"/>
            <a:ext cx="495300" cy="52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250" y="4064450"/>
            <a:ext cx="495300" cy="5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6325" y="2969950"/>
            <a:ext cx="179070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83"/>
          <p:cNvSpPr/>
          <p:nvPr/>
        </p:nvSpPr>
        <p:spPr>
          <a:xfrm>
            <a:off x="5683450" y="3273908"/>
            <a:ext cx="316500" cy="354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37925" y="3032150"/>
            <a:ext cx="16573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56975" y="3418500"/>
            <a:ext cx="16192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4"/>
          <p:cNvSpPr txBox="1"/>
          <p:nvPr>
            <p:ph type="title"/>
          </p:nvPr>
        </p:nvSpPr>
        <p:spPr>
          <a:xfrm>
            <a:off x="311700" y="1400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Логические методы классификации</a:t>
            </a:r>
            <a:endParaRPr/>
          </a:p>
        </p:txBody>
      </p:sp>
      <p:sp>
        <p:nvSpPr>
          <p:cNvPr id="797" name="Google Shape;797;p84"/>
          <p:cNvSpPr txBox="1"/>
          <p:nvPr/>
        </p:nvSpPr>
        <p:spPr>
          <a:xfrm>
            <a:off x="311700" y="9437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Пример информативности:</a:t>
            </a:r>
            <a:endParaRPr sz="1800"/>
          </a:p>
        </p:txBody>
      </p:sp>
      <p:pic>
        <p:nvPicPr>
          <p:cNvPr id="798" name="Google Shape;79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1250"/>
            <a:ext cx="8839201" cy="1226381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4"/>
          <p:cNvSpPr txBox="1"/>
          <p:nvPr/>
        </p:nvSpPr>
        <p:spPr>
          <a:xfrm>
            <a:off x="152400" y="2936100"/>
            <a:ext cx="77253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 = (“наличие домашнего телефона” == 1 </a:t>
            </a:r>
            <a:r>
              <a:rPr b="1" lang="ru" sz="2400"/>
              <a:t>Λ</a:t>
            </a:r>
            <a:r>
              <a:rPr lang="ru" sz="2400"/>
              <a:t> “зарплата” &gt; 2000 </a:t>
            </a:r>
            <a:r>
              <a:rPr b="1" lang="ru" sz="2400">
                <a:solidFill>
                  <a:schemeClr val="dk1"/>
                </a:solidFill>
              </a:rPr>
              <a:t>Λ  </a:t>
            </a:r>
            <a:r>
              <a:rPr lang="ru" sz="2400">
                <a:solidFill>
                  <a:schemeClr val="dk1"/>
                </a:solidFill>
              </a:rPr>
              <a:t>“сумма кредита” &lt; 5000</a:t>
            </a:r>
            <a:r>
              <a:rPr lang="ru" sz="2400"/>
              <a:t>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 = 1</a:t>
            </a:r>
            <a:endParaRPr sz="24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Закономерности: наборы правил</a:t>
            </a:r>
            <a:endParaRPr/>
          </a:p>
        </p:txBody>
      </p:sp>
      <p:pic>
        <p:nvPicPr>
          <p:cNvPr id="805" name="Google Shape;805;p85"/>
          <p:cNvPicPr preferRelativeResize="0"/>
          <p:nvPr/>
        </p:nvPicPr>
        <p:blipFill rotWithShape="1">
          <a:blip r:embed="rId3">
            <a:alphaModFix/>
          </a:blip>
          <a:srcRect b="7408" l="7502" r="19870" t="18506"/>
          <a:stretch/>
        </p:blipFill>
        <p:spPr>
          <a:xfrm>
            <a:off x="520950" y="1185100"/>
            <a:ext cx="7148749" cy="3463976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5"/>
          <p:cNvSpPr txBox="1"/>
          <p:nvPr/>
        </p:nvSpPr>
        <p:spPr>
          <a:xfrm>
            <a:off x="0" y="4816275"/>
            <a:ext cx="30000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6"/>
          <p:cNvSpPr txBox="1"/>
          <p:nvPr>
            <p:ph type="title"/>
          </p:nvPr>
        </p:nvSpPr>
        <p:spPr>
          <a:xfrm>
            <a:off x="311700" y="160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Построение дерева</a:t>
            </a:r>
            <a:endParaRPr sz="2400"/>
          </a:p>
        </p:txBody>
      </p:sp>
      <p:sp>
        <p:nvSpPr>
          <p:cNvPr id="812" name="Google Shape;812;p86"/>
          <p:cNvSpPr txBox="1"/>
          <p:nvPr/>
        </p:nvSpPr>
        <p:spPr>
          <a:xfrm>
            <a:off x="152400" y="773600"/>
            <a:ext cx="5855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Наша выборка X</a:t>
            </a:r>
            <a:endParaRPr sz="1800"/>
          </a:p>
        </p:txBody>
      </p:sp>
      <p:pic>
        <p:nvPicPr>
          <p:cNvPr id="813" name="Google Shape;81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9025"/>
            <a:ext cx="8839196" cy="888317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6"/>
          <p:cNvSpPr txBox="1"/>
          <p:nvPr/>
        </p:nvSpPr>
        <p:spPr>
          <a:xfrm>
            <a:off x="152400" y="23465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Строим дерево:</a:t>
            </a:r>
            <a:endParaRPr sz="1800"/>
          </a:p>
        </p:txBody>
      </p:sp>
      <p:sp>
        <p:nvSpPr>
          <p:cNvPr id="815" name="Google Shape;815;p86"/>
          <p:cNvSpPr/>
          <p:nvPr/>
        </p:nvSpPr>
        <p:spPr>
          <a:xfrm>
            <a:off x="4114500" y="2915800"/>
            <a:ext cx="457500" cy="3762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6"/>
          <p:cNvSpPr txBox="1"/>
          <p:nvPr/>
        </p:nvSpPr>
        <p:spPr>
          <a:xfrm>
            <a:off x="2541375" y="2509175"/>
            <a:ext cx="4787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 </a:t>
            </a:r>
            <a:r>
              <a:rPr lang="ru"/>
              <a:t>-- самый информативный для датасета </a:t>
            </a:r>
            <a:r>
              <a:rPr b="1" lang="ru"/>
              <a:t>X </a:t>
            </a:r>
            <a:r>
              <a:rPr lang="ru"/>
              <a:t>признак</a:t>
            </a:r>
            <a:endParaRPr/>
          </a:p>
        </p:txBody>
      </p:sp>
      <p:cxnSp>
        <p:nvCxnSpPr>
          <p:cNvPr id="817" name="Google Shape;817;p86"/>
          <p:cNvCxnSpPr/>
          <p:nvPr/>
        </p:nvCxnSpPr>
        <p:spPr>
          <a:xfrm flipH="1">
            <a:off x="3232450" y="3220725"/>
            <a:ext cx="915000" cy="66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8" name="Google Shape;818;p86"/>
          <p:cNvCxnSpPr/>
          <p:nvPr/>
        </p:nvCxnSpPr>
        <p:spPr>
          <a:xfrm>
            <a:off x="4554050" y="3210575"/>
            <a:ext cx="884400" cy="66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9" name="Google Shape;819;p86"/>
          <p:cNvSpPr txBox="1"/>
          <p:nvPr/>
        </p:nvSpPr>
        <p:spPr>
          <a:xfrm>
            <a:off x="3080125" y="3218850"/>
            <a:ext cx="8334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86"/>
          <p:cNvSpPr txBox="1"/>
          <p:nvPr/>
        </p:nvSpPr>
        <p:spPr>
          <a:xfrm>
            <a:off x="4909825" y="3218850"/>
            <a:ext cx="780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1</a:t>
            </a:r>
            <a:endParaRPr/>
          </a:p>
        </p:txBody>
      </p:sp>
      <p:sp>
        <p:nvSpPr>
          <p:cNvPr id="821" name="Google Shape;821;p86"/>
          <p:cNvSpPr txBox="1"/>
          <p:nvPr/>
        </p:nvSpPr>
        <p:spPr>
          <a:xfrm>
            <a:off x="508350" y="3666150"/>
            <a:ext cx="38628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                         </a:t>
            </a:r>
            <a:r>
              <a:rPr b="1" lang="ru" sz="1800"/>
              <a:t> X</a:t>
            </a:r>
            <a:r>
              <a:rPr b="1" baseline="30000" lang="ru" sz="1800"/>
              <a:t>1</a:t>
            </a:r>
            <a:r>
              <a:rPr b="1" baseline="30000"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(те примеры из X, для которых R(X) = 0)</a:t>
            </a:r>
            <a:endParaRPr/>
          </a:p>
        </p:txBody>
      </p:sp>
      <p:sp>
        <p:nvSpPr>
          <p:cNvPr id="822" name="Google Shape;822;p86"/>
          <p:cNvSpPr txBox="1"/>
          <p:nvPr/>
        </p:nvSpPr>
        <p:spPr>
          <a:xfrm>
            <a:off x="4994275" y="3666150"/>
            <a:ext cx="42108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</a:t>
            </a:r>
            <a:r>
              <a:rPr b="1" lang="ru" sz="1800"/>
              <a:t>X \ </a:t>
            </a:r>
            <a:r>
              <a:rPr b="1" lang="ru" sz="1800"/>
              <a:t>X</a:t>
            </a:r>
            <a:r>
              <a:rPr b="1" baseline="30000" lang="ru" sz="1800"/>
              <a:t>1</a:t>
            </a:r>
            <a:r>
              <a:rPr b="1" baseline="30000"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</a:t>
            </a:r>
            <a:r>
              <a:rPr lang="ru"/>
              <a:t>те примеры из X, для которых R(X) = 1)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7"/>
          <p:cNvSpPr txBox="1"/>
          <p:nvPr>
            <p:ph type="title"/>
          </p:nvPr>
        </p:nvSpPr>
        <p:spPr>
          <a:xfrm>
            <a:off x="311700" y="160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Построение дерева</a:t>
            </a:r>
            <a:endParaRPr sz="2400"/>
          </a:p>
        </p:txBody>
      </p:sp>
      <p:sp>
        <p:nvSpPr>
          <p:cNvPr id="828" name="Google Shape;828;p87"/>
          <p:cNvSpPr txBox="1"/>
          <p:nvPr/>
        </p:nvSpPr>
        <p:spPr>
          <a:xfrm>
            <a:off x="76150" y="8421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Строим дерево:</a:t>
            </a:r>
            <a:endParaRPr sz="1800"/>
          </a:p>
        </p:txBody>
      </p:sp>
      <p:sp>
        <p:nvSpPr>
          <p:cNvPr id="829" name="Google Shape;829;p87"/>
          <p:cNvSpPr/>
          <p:nvPr/>
        </p:nvSpPr>
        <p:spPr>
          <a:xfrm>
            <a:off x="4114500" y="1736714"/>
            <a:ext cx="457500" cy="385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87"/>
          <p:cNvSpPr txBox="1"/>
          <p:nvPr/>
        </p:nvSpPr>
        <p:spPr>
          <a:xfrm>
            <a:off x="2541375" y="1319875"/>
            <a:ext cx="47877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 </a:t>
            </a:r>
            <a:r>
              <a:rPr lang="ru"/>
              <a:t>-- самый информативный для датасета </a:t>
            </a:r>
            <a:r>
              <a:rPr b="1" lang="ru"/>
              <a:t>X </a:t>
            </a:r>
            <a:r>
              <a:rPr lang="ru"/>
              <a:t>признак</a:t>
            </a:r>
            <a:endParaRPr/>
          </a:p>
        </p:txBody>
      </p:sp>
      <p:cxnSp>
        <p:nvCxnSpPr>
          <p:cNvPr id="831" name="Google Shape;831;p87"/>
          <p:cNvCxnSpPr/>
          <p:nvPr/>
        </p:nvCxnSpPr>
        <p:spPr>
          <a:xfrm flipH="1">
            <a:off x="3232450" y="2049299"/>
            <a:ext cx="915000" cy="67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87"/>
          <p:cNvCxnSpPr/>
          <p:nvPr/>
        </p:nvCxnSpPr>
        <p:spPr>
          <a:xfrm>
            <a:off x="4554050" y="2038894"/>
            <a:ext cx="884400" cy="67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3" name="Google Shape;833;p87"/>
          <p:cNvSpPr txBox="1"/>
          <p:nvPr/>
        </p:nvSpPr>
        <p:spPr>
          <a:xfrm>
            <a:off x="3080125" y="2047377"/>
            <a:ext cx="833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87"/>
          <p:cNvSpPr txBox="1"/>
          <p:nvPr/>
        </p:nvSpPr>
        <p:spPr>
          <a:xfrm>
            <a:off x="4909825" y="2047377"/>
            <a:ext cx="780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1</a:t>
            </a:r>
            <a:endParaRPr/>
          </a:p>
        </p:txBody>
      </p:sp>
      <p:sp>
        <p:nvSpPr>
          <p:cNvPr id="835" name="Google Shape;835;p87"/>
          <p:cNvSpPr txBox="1"/>
          <p:nvPr/>
        </p:nvSpPr>
        <p:spPr>
          <a:xfrm>
            <a:off x="3466450" y="2507950"/>
            <a:ext cx="681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                     </a:t>
            </a:r>
            <a:r>
              <a:rPr b="1" lang="ru" sz="1800"/>
              <a:t>X</a:t>
            </a:r>
            <a:r>
              <a:rPr b="1" baseline="30000" lang="ru" sz="1800"/>
              <a:t>1</a:t>
            </a:r>
            <a:r>
              <a:rPr b="1" baseline="30000" lang="ru"/>
              <a:t> </a:t>
            </a:r>
            <a:endParaRPr/>
          </a:p>
        </p:txBody>
      </p:sp>
      <p:sp>
        <p:nvSpPr>
          <p:cNvPr id="836" name="Google Shape;836;p87"/>
          <p:cNvSpPr txBox="1"/>
          <p:nvPr/>
        </p:nvSpPr>
        <p:spPr>
          <a:xfrm>
            <a:off x="4114500" y="2699875"/>
            <a:ext cx="13386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</a:t>
            </a:r>
            <a:r>
              <a:rPr b="1" lang="ru" sz="1800"/>
              <a:t>X \ X</a:t>
            </a:r>
            <a:r>
              <a:rPr b="1" baseline="30000" lang="ru" sz="1800"/>
              <a:t>1</a:t>
            </a:r>
            <a:r>
              <a:rPr b="1" baseline="30000" lang="ru"/>
              <a:t> </a:t>
            </a:r>
            <a:endParaRPr/>
          </a:p>
        </p:txBody>
      </p:sp>
      <p:sp>
        <p:nvSpPr>
          <p:cNvPr id="837" name="Google Shape;837;p87"/>
          <p:cNvSpPr/>
          <p:nvPr/>
        </p:nvSpPr>
        <p:spPr>
          <a:xfrm>
            <a:off x="2947775" y="2756630"/>
            <a:ext cx="457500" cy="385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87"/>
          <p:cNvSpPr/>
          <p:nvPr/>
        </p:nvSpPr>
        <p:spPr>
          <a:xfrm>
            <a:off x="5438450" y="2699873"/>
            <a:ext cx="457500" cy="385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87"/>
          <p:cNvSpPr txBox="1"/>
          <p:nvPr/>
        </p:nvSpPr>
        <p:spPr>
          <a:xfrm>
            <a:off x="416875" y="2716000"/>
            <a:ext cx="340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                                           </a:t>
            </a:r>
            <a:r>
              <a:rPr b="1" lang="ru"/>
              <a:t>R</a:t>
            </a:r>
            <a:r>
              <a:rPr b="1" baseline="30000" lang="ru"/>
              <a:t>11</a:t>
            </a:r>
            <a:r>
              <a:rPr baseline="30000" lang="ru"/>
              <a:t> 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</a:t>
            </a:r>
            <a:r>
              <a:rPr lang="ru">
                <a:solidFill>
                  <a:schemeClr val="dk1"/>
                </a:solidFill>
              </a:rPr>
              <a:t>самый информативный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датасета </a:t>
            </a:r>
            <a:r>
              <a:rPr b="1" lang="ru">
                <a:solidFill>
                  <a:schemeClr val="dk1"/>
                </a:solidFill>
              </a:rPr>
              <a:t>X</a:t>
            </a:r>
            <a:r>
              <a:rPr b="1" baseline="30000" lang="ru">
                <a:solidFill>
                  <a:schemeClr val="dk1"/>
                </a:solidFill>
              </a:rPr>
              <a:t>1</a:t>
            </a:r>
            <a:r>
              <a:rPr b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признак)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ru"/>
              <a:t> </a:t>
            </a:r>
            <a:endParaRPr/>
          </a:p>
        </p:txBody>
      </p:sp>
      <p:sp>
        <p:nvSpPr>
          <p:cNvPr id="840" name="Google Shape;840;p87"/>
          <p:cNvSpPr txBox="1"/>
          <p:nvPr/>
        </p:nvSpPr>
        <p:spPr>
          <a:xfrm>
            <a:off x="5845050" y="2716000"/>
            <a:ext cx="2816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 </a:t>
            </a:r>
            <a:r>
              <a:rPr b="1" lang="ru"/>
              <a:t>R</a:t>
            </a:r>
            <a:r>
              <a:rPr b="1" baseline="30000" lang="ru"/>
              <a:t>11</a:t>
            </a:r>
            <a:r>
              <a:rPr baseline="30000" lang="ru"/>
              <a:t> 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(</a:t>
            </a:r>
            <a:r>
              <a:rPr lang="ru">
                <a:solidFill>
                  <a:schemeClr val="dk1"/>
                </a:solidFill>
              </a:rPr>
              <a:t>самый информативный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    для датасета </a:t>
            </a:r>
            <a:r>
              <a:rPr b="1" lang="ru">
                <a:solidFill>
                  <a:schemeClr val="dk1"/>
                </a:solidFill>
              </a:rPr>
              <a:t>X \</a:t>
            </a:r>
            <a:r>
              <a:rPr lang="ru">
                <a:solidFill>
                  <a:schemeClr val="dk1"/>
                </a:solidFill>
              </a:rPr>
              <a:t> </a:t>
            </a:r>
            <a:r>
              <a:rPr b="1" lang="ru">
                <a:solidFill>
                  <a:schemeClr val="dk1"/>
                </a:solidFill>
              </a:rPr>
              <a:t>X</a:t>
            </a:r>
            <a:r>
              <a:rPr b="1" baseline="30000" lang="ru">
                <a:solidFill>
                  <a:schemeClr val="dk1"/>
                </a:solidFill>
              </a:rPr>
              <a:t>1</a:t>
            </a:r>
            <a:r>
              <a:rPr b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признак)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ru"/>
              <a:t> </a:t>
            </a:r>
            <a:endParaRPr/>
          </a:p>
        </p:txBody>
      </p:sp>
      <p:cxnSp>
        <p:nvCxnSpPr>
          <p:cNvPr id="841" name="Google Shape;841;p87"/>
          <p:cNvCxnSpPr/>
          <p:nvPr/>
        </p:nvCxnSpPr>
        <p:spPr>
          <a:xfrm flipH="1">
            <a:off x="2185475" y="3187674"/>
            <a:ext cx="843600" cy="77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87"/>
          <p:cNvCxnSpPr/>
          <p:nvPr/>
        </p:nvCxnSpPr>
        <p:spPr>
          <a:xfrm flipH="1">
            <a:off x="4665950" y="3085349"/>
            <a:ext cx="787800" cy="92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87"/>
          <p:cNvCxnSpPr/>
          <p:nvPr/>
        </p:nvCxnSpPr>
        <p:spPr>
          <a:xfrm>
            <a:off x="3263050" y="3171744"/>
            <a:ext cx="670800" cy="86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87"/>
          <p:cNvCxnSpPr/>
          <p:nvPr/>
        </p:nvCxnSpPr>
        <p:spPr>
          <a:xfrm>
            <a:off x="5845050" y="3092994"/>
            <a:ext cx="813300" cy="91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8"/>
          <p:cNvSpPr txBox="1"/>
          <p:nvPr>
            <p:ph type="title"/>
          </p:nvPr>
        </p:nvSpPr>
        <p:spPr>
          <a:xfrm>
            <a:off x="311700" y="160400"/>
            <a:ext cx="85206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Построение дерева</a:t>
            </a:r>
            <a:endParaRPr sz="2400"/>
          </a:p>
        </p:txBody>
      </p:sp>
      <p:sp>
        <p:nvSpPr>
          <p:cNvPr id="850" name="Google Shape;850;p88"/>
          <p:cNvSpPr txBox="1"/>
          <p:nvPr/>
        </p:nvSpPr>
        <p:spPr>
          <a:xfrm>
            <a:off x="369000" y="876350"/>
            <a:ext cx="45714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Вопросы</a:t>
            </a:r>
            <a:r>
              <a:rPr lang="ru" sz="1800"/>
              <a:t>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Как выбрать “самый информативный признак”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Когда остановиться?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Как классифицировать объект полученным деревом?</a:t>
            </a:r>
            <a:endParaRPr sz="1800"/>
          </a:p>
        </p:txBody>
      </p:sp>
      <p:sp>
        <p:nvSpPr>
          <p:cNvPr id="851" name="Google Shape;851;p88"/>
          <p:cNvSpPr/>
          <p:nvPr/>
        </p:nvSpPr>
        <p:spPr>
          <a:xfrm>
            <a:off x="6839445" y="663399"/>
            <a:ext cx="372900" cy="289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88"/>
          <p:cNvSpPr txBox="1"/>
          <p:nvPr/>
        </p:nvSpPr>
        <p:spPr>
          <a:xfrm>
            <a:off x="6839445" y="160400"/>
            <a:ext cx="290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 </a:t>
            </a:r>
            <a:endParaRPr/>
          </a:p>
        </p:txBody>
      </p:sp>
      <p:cxnSp>
        <p:nvCxnSpPr>
          <p:cNvPr id="853" name="Google Shape;853;p88"/>
          <p:cNvCxnSpPr/>
          <p:nvPr/>
        </p:nvCxnSpPr>
        <p:spPr>
          <a:xfrm flipH="1">
            <a:off x="6119633" y="897930"/>
            <a:ext cx="746700" cy="50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p88"/>
          <p:cNvCxnSpPr/>
          <p:nvPr/>
        </p:nvCxnSpPr>
        <p:spPr>
          <a:xfrm>
            <a:off x="7198134" y="890123"/>
            <a:ext cx="722100" cy="50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Google Shape;855;p88"/>
          <p:cNvSpPr txBox="1"/>
          <p:nvPr/>
        </p:nvSpPr>
        <p:spPr>
          <a:xfrm>
            <a:off x="5887353" y="823829"/>
            <a:ext cx="680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88"/>
          <p:cNvSpPr txBox="1"/>
          <p:nvPr/>
        </p:nvSpPr>
        <p:spPr>
          <a:xfrm>
            <a:off x="7614400" y="868345"/>
            <a:ext cx="900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1</a:t>
            </a:r>
            <a:endParaRPr/>
          </a:p>
        </p:txBody>
      </p:sp>
      <p:sp>
        <p:nvSpPr>
          <p:cNvPr id="857" name="Google Shape;857;p88"/>
          <p:cNvSpPr txBox="1"/>
          <p:nvPr/>
        </p:nvSpPr>
        <p:spPr>
          <a:xfrm>
            <a:off x="6310612" y="1242053"/>
            <a:ext cx="555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                    </a:t>
            </a:r>
            <a:r>
              <a:rPr b="1" baseline="30000" lang="ru"/>
              <a:t> </a:t>
            </a:r>
            <a:endParaRPr/>
          </a:p>
        </p:txBody>
      </p:sp>
      <p:sp>
        <p:nvSpPr>
          <p:cNvPr id="858" name="Google Shape;858;p88"/>
          <p:cNvSpPr/>
          <p:nvPr/>
        </p:nvSpPr>
        <p:spPr>
          <a:xfrm>
            <a:off x="5887353" y="1428636"/>
            <a:ext cx="372900" cy="289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8"/>
          <p:cNvSpPr/>
          <p:nvPr/>
        </p:nvSpPr>
        <p:spPr>
          <a:xfrm>
            <a:off x="7919838" y="1386052"/>
            <a:ext cx="372900" cy="289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0" name="Google Shape;860;p88"/>
          <p:cNvCxnSpPr/>
          <p:nvPr/>
        </p:nvCxnSpPr>
        <p:spPr>
          <a:xfrm flipH="1">
            <a:off x="5265497" y="1752046"/>
            <a:ext cx="688200" cy="5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1" name="Google Shape;861;p88"/>
          <p:cNvCxnSpPr/>
          <p:nvPr/>
        </p:nvCxnSpPr>
        <p:spPr>
          <a:xfrm flipH="1">
            <a:off x="7290023" y="1675272"/>
            <a:ext cx="642300" cy="69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2" name="Google Shape;862;p88"/>
          <p:cNvCxnSpPr/>
          <p:nvPr/>
        </p:nvCxnSpPr>
        <p:spPr>
          <a:xfrm>
            <a:off x="6144630" y="1740094"/>
            <a:ext cx="547200" cy="64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3" name="Google Shape;863;p88"/>
          <p:cNvCxnSpPr/>
          <p:nvPr/>
        </p:nvCxnSpPr>
        <p:spPr>
          <a:xfrm>
            <a:off x="8251639" y="1681008"/>
            <a:ext cx="663300" cy="68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9"/>
          <p:cNvSpPr txBox="1"/>
          <p:nvPr>
            <p:ph type="title"/>
          </p:nvPr>
        </p:nvSpPr>
        <p:spPr>
          <a:xfrm>
            <a:off x="311700" y="160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Построение дерева: когда остановиться?</a:t>
            </a:r>
            <a:endParaRPr sz="2400"/>
          </a:p>
        </p:txBody>
      </p:sp>
      <p:sp>
        <p:nvSpPr>
          <p:cNvPr id="869" name="Google Shape;869;p89"/>
          <p:cNvSpPr/>
          <p:nvPr/>
        </p:nvSpPr>
        <p:spPr>
          <a:xfrm>
            <a:off x="3543215" y="104327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9"/>
          <p:cNvSpPr txBox="1"/>
          <p:nvPr/>
        </p:nvSpPr>
        <p:spPr>
          <a:xfrm>
            <a:off x="3571886" y="651625"/>
            <a:ext cx="455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</a:t>
            </a:r>
            <a:endParaRPr/>
          </a:p>
        </p:txBody>
      </p:sp>
      <p:cxnSp>
        <p:nvCxnSpPr>
          <p:cNvPr id="871" name="Google Shape;871;p89"/>
          <p:cNvCxnSpPr/>
          <p:nvPr/>
        </p:nvCxnSpPr>
        <p:spPr>
          <a:xfrm flipH="1">
            <a:off x="2555321" y="1245503"/>
            <a:ext cx="1024800" cy="4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89"/>
          <p:cNvCxnSpPr/>
          <p:nvPr/>
        </p:nvCxnSpPr>
        <p:spPr>
          <a:xfrm>
            <a:off x="4035546" y="1238771"/>
            <a:ext cx="990600" cy="43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3" name="Google Shape;873;p89"/>
          <p:cNvSpPr txBox="1"/>
          <p:nvPr/>
        </p:nvSpPr>
        <p:spPr>
          <a:xfrm>
            <a:off x="2384631" y="1244259"/>
            <a:ext cx="933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89"/>
          <p:cNvSpPr txBox="1"/>
          <p:nvPr/>
        </p:nvSpPr>
        <p:spPr>
          <a:xfrm>
            <a:off x="4434043" y="1244259"/>
            <a:ext cx="874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1</a:t>
            </a:r>
            <a:endParaRPr/>
          </a:p>
        </p:txBody>
      </p:sp>
      <p:sp>
        <p:nvSpPr>
          <p:cNvPr id="875" name="Google Shape;875;p89"/>
          <p:cNvSpPr/>
          <p:nvPr/>
        </p:nvSpPr>
        <p:spPr>
          <a:xfrm>
            <a:off x="2236388" y="1703113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89"/>
          <p:cNvSpPr/>
          <p:nvPr/>
        </p:nvSpPr>
        <p:spPr>
          <a:xfrm>
            <a:off x="5026146" y="1666393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7" name="Google Shape;877;p89"/>
          <p:cNvCxnSpPr/>
          <p:nvPr/>
        </p:nvCxnSpPr>
        <p:spPr>
          <a:xfrm flipH="1">
            <a:off x="1382451" y="1981978"/>
            <a:ext cx="945000" cy="50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8" name="Google Shape;878;p89"/>
          <p:cNvCxnSpPr/>
          <p:nvPr/>
        </p:nvCxnSpPr>
        <p:spPr>
          <a:xfrm flipH="1">
            <a:off x="4160984" y="1915778"/>
            <a:ext cx="882300" cy="60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p89"/>
          <p:cNvCxnSpPr/>
          <p:nvPr/>
        </p:nvCxnSpPr>
        <p:spPr>
          <a:xfrm>
            <a:off x="2589522" y="1971672"/>
            <a:ext cx="751500" cy="55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p89"/>
          <p:cNvCxnSpPr/>
          <p:nvPr/>
        </p:nvCxnSpPr>
        <p:spPr>
          <a:xfrm>
            <a:off x="5481571" y="1920724"/>
            <a:ext cx="911100" cy="59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1" name="Google Shape;881;p89"/>
          <p:cNvSpPr/>
          <p:nvPr/>
        </p:nvSpPr>
        <p:spPr>
          <a:xfrm>
            <a:off x="3390665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89"/>
          <p:cNvSpPr/>
          <p:nvPr/>
        </p:nvSpPr>
        <p:spPr>
          <a:xfrm>
            <a:off x="2595215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89"/>
          <p:cNvSpPr/>
          <p:nvPr/>
        </p:nvSpPr>
        <p:spPr>
          <a:xfrm>
            <a:off x="1382440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89"/>
          <p:cNvSpPr/>
          <p:nvPr/>
        </p:nvSpPr>
        <p:spPr>
          <a:xfrm>
            <a:off x="483240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89"/>
          <p:cNvSpPr/>
          <p:nvPr/>
        </p:nvSpPr>
        <p:spPr>
          <a:xfrm>
            <a:off x="5880265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89"/>
          <p:cNvSpPr/>
          <p:nvPr/>
        </p:nvSpPr>
        <p:spPr>
          <a:xfrm>
            <a:off x="5026140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9"/>
          <p:cNvSpPr/>
          <p:nvPr/>
        </p:nvSpPr>
        <p:spPr>
          <a:xfrm>
            <a:off x="7608690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9"/>
          <p:cNvSpPr/>
          <p:nvPr/>
        </p:nvSpPr>
        <p:spPr>
          <a:xfrm>
            <a:off x="6805590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9" name="Google Shape;889;p89"/>
          <p:cNvCxnSpPr/>
          <p:nvPr/>
        </p:nvCxnSpPr>
        <p:spPr>
          <a:xfrm>
            <a:off x="5885650" y="3495200"/>
            <a:ext cx="2508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89"/>
          <p:cNvCxnSpPr/>
          <p:nvPr/>
        </p:nvCxnSpPr>
        <p:spPr>
          <a:xfrm>
            <a:off x="7608700" y="3495200"/>
            <a:ext cx="2508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89"/>
          <p:cNvCxnSpPr/>
          <p:nvPr/>
        </p:nvCxnSpPr>
        <p:spPr>
          <a:xfrm>
            <a:off x="3390675" y="3545875"/>
            <a:ext cx="2508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2" name="Google Shape;892;p89"/>
          <p:cNvCxnSpPr/>
          <p:nvPr/>
        </p:nvCxnSpPr>
        <p:spPr>
          <a:xfrm>
            <a:off x="1382450" y="3545875"/>
            <a:ext cx="2508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3" name="Google Shape;893;p89"/>
          <p:cNvCxnSpPr/>
          <p:nvPr/>
        </p:nvCxnSpPr>
        <p:spPr>
          <a:xfrm flipH="1">
            <a:off x="733925" y="3525675"/>
            <a:ext cx="221700" cy="29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89"/>
          <p:cNvCxnSpPr/>
          <p:nvPr/>
        </p:nvCxnSpPr>
        <p:spPr>
          <a:xfrm flipH="1">
            <a:off x="2854425" y="3535675"/>
            <a:ext cx="221700" cy="29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5" name="Google Shape;895;p89"/>
          <p:cNvCxnSpPr/>
          <p:nvPr/>
        </p:nvCxnSpPr>
        <p:spPr>
          <a:xfrm flipH="1">
            <a:off x="7043375" y="3525675"/>
            <a:ext cx="221700" cy="29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6" name="Google Shape;896;p89"/>
          <p:cNvCxnSpPr/>
          <p:nvPr/>
        </p:nvCxnSpPr>
        <p:spPr>
          <a:xfrm flipH="1">
            <a:off x="5231563" y="3535675"/>
            <a:ext cx="221700" cy="29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7" name="Google Shape;89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25" y="427057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000" y="427057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25" y="4289625"/>
            <a:ext cx="4953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775" y="427057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775" y="427057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150" y="428962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000" y="427057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7625" y="4308675"/>
            <a:ext cx="4953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0"/>
          <p:cNvSpPr/>
          <p:nvPr/>
        </p:nvSpPr>
        <p:spPr>
          <a:xfrm>
            <a:off x="3543215" y="104327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90"/>
          <p:cNvSpPr txBox="1"/>
          <p:nvPr/>
        </p:nvSpPr>
        <p:spPr>
          <a:xfrm>
            <a:off x="3571886" y="651625"/>
            <a:ext cx="455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</a:t>
            </a:r>
            <a:endParaRPr/>
          </a:p>
        </p:txBody>
      </p:sp>
      <p:cxnSp>
        <p:nvCxnSpPr>
          <p:cNvPr id="911" name="Google Shape;911;p90"/>
          <p:cNvCxnSpPr/>
          <p:nvPr/>
        </p:nvCxnSpPr>
        <p:spPr>
          <a:xfrm flipH="1">
            <a:off x="2555321" y="1245503"/>
            <a:ext cx="1024800" cy="4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90"/>
          <p:cNvCxnSpPr/>
          <p:nvPr/>
        </p:nvCxnSpPr>
        <p:spPr>
          <a:xfrm>
            <a:off x="4035546" y="1238771"/>
            <a:ext cx="990600" cy="43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3" name="Google Shape;913;p90"/>
          <p:cNvSpPr txBox="1"/>
          <p:nvPr/>
        </p:nvSpPr>
        <p:spPr>
          <a:xfrm>
            <a:off x="2384631" y="1244259"/>
            <a:ext cx="933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0"/>
          <p:cNvSpPr txBox="1"/>
          <p:nvPr/>
        </p:nvSpPr>
        <p:spPr>
          <a:xfrm>
            <a:off x="4515343" y="1196184"/>
            <a:ext cx="874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1</a:t>
            </a:r>
            <a:endParaRPr/>
          </a:p>
        </p:txBody>
      </p:sp>
      <p:sp>
        <p:nvSpPr>
          <p:cNvPr id="915" name="Google Shape;915;p90"/>
          <p:cNvSpPr/>
          <p:nvPr/>
        </p:nvSpPr>
        <p:spPr>
          <a:xfrm>
            <a:off x="2236388" y="1703113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90"/>
          <p:cNvSpPr/>
          <p:nvPr/>
        </p:nvSpPr>
        <p:spPr>
          <a:xfrm>
            <a:off x="5026146" y="1666393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7" name="Google Shape;917;p90"/>
          <p:cNvCxnSpPr/>
          <p:nvPr/>
        </p:nvCxnSpPr>
        <p:spPr>
          <a:xfrm flipH="1">
            <a:off x="1382451" y="1981978"/>
            <a:ext cx="945000" cy="50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90"/>
          <p:cNvCxnSpPr/>
          <p:nvPr/>
        </p:nvCxnSpPr>
        <p:spPr>
          <a:xfrm flipH="1">
            <a:off x="4160984" y="1915778"/>
            <a:ext cx="882300" cy="60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90"/>
          <p:cNvCxnSpPr/>
          <p:nvPr/>
        </p:nvCxnSpPr>
        <p:spPr>
          <a:xfrm>
            <a:off x="2589522" y="1971672"/>
            <a:ext cx="751500" cy="55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90"/>
          <p:cNvCxnSpPr/>
          <p:nvPr/>
        </p:nvCxnSpPr>
        <p:spPr>
          <a:xfrm>
            <a:off x="5481571" y="1920724"/>
            <a:ext cx="911100" cy="59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90"/>
          <p:cNvSpPr/>
          <p:nvPr/>
        </p:nvSpPr>
        <p:spPr>
          <a:xfrm>
            <a:off x="3390665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90"/>
          <p:cNvSpPr/>
          <p:nvPr/>
        </p:nvSpPr>
        <p:spPr>
          <a:xfrm>
            <a:off x="2595215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90"/>
          <p:cNvSpPr/>
          <p:nvPr/>
        </p:nvSpPr>
        <p:spPr>
          <a:xfrm>
            <a:off x="1382440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90"/>
          <p:cNvSpPr/>
          <p:nvPr/>
        </p:nvSpPr>
        <p:spPr>
          <a:xfrm>
            <a:off x="483240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0"/>
          <p:cNvSpPr/>
          <p:nvPr/>
        </p:nvSpPr>
        <p:spPr>
          <a:xfrm>
            <a:off x="5880265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90"/>
          <p:cNvSpPr/>
          <p:nvPr/>
        </p:nvSpPr>
        <p:spPr>
          <a:xfrm>
            <a:off x="5026140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90"/>
          <p:cNvSpPr/>
          <p:nvPr/>
        </p:nvSpPr>
        <p:spPr>
          <a:xfrm>
            <a:off x="7608690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0"/>
          <p:cNvSpPr/>
          <p:nvPr/>
        </p:nvSpPr>
        <p:spPr>
          <a:xfrm>
            <a:off x="6805590" y="3879025"/>
            <a:ext cx="512400" cy="24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9" name="Google Shape;929;p90"/>
          <p:cNvCxnSpPr/>
          <p:nvPr/>
        </p:nvCxnSpPr>
        <p:spPr>
          <a:xfrm>
            <a:off x="5885650" y="3495200"/>
            <a:ext cx="2508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0" name="Google Shape;930;p90"/>
          <p:cNvCxnSpPr/>
          <p:nvPr/>
        </p:nvCxnSpPr>
        <p:spPr>
          <a:xfrm>
            <a:off x="7608700" y="3495200"/>
            <a:ext cx="2508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1" name="Google Shape;931;p90"/>
          <p:cNvCxnSpPr/>
          <p:nvPr/>
        </p:nvCxnSpPr>
        <p:spPr>
          <a:xfrm>
            <a:off x="3390675" y="3545875"/>
            <a:ext cx="2508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2" name="Google Shape;932;p90"/>
          <p:cNvCxnSpPr/>
          <p:nvPr/>
        </p:nvCxnSpPr>
        <p:spPr>
          <a:xfrm>
            <a:off x="1382450" y="3545875"/>
            <a:ext cx="2508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3" name="Google Shape;933;p90"/>
          <p:cNvCxnSpPr/>
          <p:nvPr/>
        </p:nvCxnSpPr>
        <p:spPr>
          <a:xfrm flipH="1">
            <a:off x="733925" y="3525675"/>
            <a:ext cx="221700" cy="29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4" name="Google Shape;934;p90"/>
          <p:cNvCxnSpPr/>
          <p:nvPr/>
        </p:nvCxnSpPr>
        <p:spPr>
          <a:xfrm flipH="1">
            <a:off x="2854425" y="3535675"/>
            <a:ext cx="221700" cy="29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5" name="Google Shape;935;p90"/>
          <p:cNvCxnSpPr/>
          <p:nvPr/>
        </p:nvCxnSpPr>
        <p:spPr>
          <a:xfrm flipH="1">
            <a:off x="7043375" y="3525675"/>
            <a:ext cx="221700" cy="29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6" name="Google Shape;936;p90"/>
          <p:cNvCxnSpPr/>
          <p:nvPr/>
        </p:nvCxnSpPr>
        <p:spPr>
          <a:xfrm flipH="1">
            <a:off x="5231563" y="3535675"/>
            <a:ext cx="221700" cy="29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7" name="Google Shape;93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25" y="427057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000" y="427057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25" y="4289625"/>
            <a:ext cx="4953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775" y="427057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775" y="427057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150" y="428962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000" y="427057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7625" y="4308675"/>
            <a:ext cx="4953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0"/>
          <p:cNvSpPr txBox="1"/>
          <p:nvPr/>
        </p:nvSpPr>
        <p:spPr>
          <a:xfrm>
            <a:off x="2595225" y="23639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……...</a:t>
            </a:r>
            <a:endParaRPr sz="6000"/>
          </a:p>
        </p:txBody>
      </p:sp>
      <p:sp>
        <p:nvSpPr>
          <p:cNvPr id="946" name="Google Shape;946;p90"/>
          <p:cNvSpPr txBox="1"/>
          <p:nvPr>
            <p:ph type="title"/>
          </p:nvPr>
        </p:nvSpPr>
        <p:spPr>
          <a:xfrm>
            <a:off x="311700" y="160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Построение дерева: когда остановиться?</a:t>
            </a:r>
            <a:endParaRPr sz="2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1"/>
          <p:cNvSpPr/>
          <p:nvPr/>
        </p:nvSpPr>
        <p:spPr>
          <a:xfrm>
            <a:off x="3136042" y="937979"/>
            <a:ext cx="415800" cy="18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91"/>
          <p:cNvSpPr txBox="1"/>
          <p:nvPr/>
        </p:nvSpPr>
        <p:spPr>
          <a:xfrm>
            <a:off x="3159311" y="649527"/>
            <a:ext cx="3693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</a:t>
            </a:r>
            <a:endParaRPr/>
          </a:p>
        </p:txBody>
      </p:sp>
      <p:cxnSp>
        <p:nvCxnSpPr>
          <p:cNvPr id="953" name="Google Shape;953;p91"/>
          <p:cNvCxnSpPr/>
          <p:nvPr/>
        </p:nvCxnSpPr>
        <p:spPr>
          <a:xfrm flipH="1">
            <a:off x="2334394" y="1086921"/>
            <a:ext cx="831600" cy="3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4" name="Google Shape;954;p91"/>
          <p:cNvCxnSpPr/>
          <p:nvPr/>
        </p:nvCxnSpPr>
        <p:spPr>
          <a:xfrm>
            <a:off x="3535599" y="1081963"/>
            <a:ext cx="804000" cy="3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5" name="Google Shape;955;p91"/>
          <p:cNvSpPr txBox="1"/>
          <p:nvPr/>
        </p:nvSpPr>
        <p:spPr>
          <a:xfrm>
            <a:off x="2075480" y="888966"/>
            <a:ext cx="7578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1"/>
          <p:cNvSpPr txBox="1"/>
          <p:nvPr/>
        </p:nvSpPr>
        <p:spPr>
          <a:xfrm>
            <a:off x="3968134" y="920506"/>
            <a:ext cx="710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1</a:t>
            </a:r>
            <a:endParaRPr/>
          </a:p>
        </p:txBody>
      </p:sp>
      <p:sp>
        <p:nvSpPr>
          <p:cNvPr id="957" name="Google Shape;957;p91"/>
          <p:cNvSpPr/>
          <p:nvPr/>
        </p:nvSpPr>
        <p:spPr>
          <a:xfrm>
            <a:off x="2075472" y="1423952"/>
            <a:ext cx="415800" cy="18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1"/>
          <p:cNvSpPr/>
          <p:nvPr/>
        </p:nvSpPr>
        <p:spPr>
          <a:xfrm>
            <a:off x="4339532" y="1396908"/>
            <a:ext cx="415800" cy="18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9" name="Google Shape;959;p91"/>
          <p:cNvCxnSpPr/>
          <p:nvPr/>
        </p:nvCxnSpPr>
        <p:spPr>
          <a:xfrm flipH="1">
            <a:off x="1382575" y="1629338"/>
            <a:ext cx="766800" cy="36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0" name="Google Shape;960;p91"/>
          <p:cNvCxnSpPr/>
          <p:nvPr/>
        </p:nvCxnSpPr>
        <p:spPr>
          <a:xfrm flipH="1">
            <a:off x="3637340" y="1580582"/>
            <a:ext cx="716100" cy="44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1" name="Google Shape;961;p91"/>
          <p:cNvCxnSpPr/>
          <p:nvPr/>
        </p:nvCxnSpPr>
        <p:spPr>
          <a:xfrm>
            <a:off x="2362062" y="1621747"/>
            <a:ext cx="609900" cy="4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2" name="Google Shape;962;p91"/>
          <p:cNvCxnSpPr/>
          <p:nvPr/>
        </p:nvCxnSpPr>
        <p:spPr>
          <a:xfrm>
            <a:off x="4709137" y="1584224"/>
            <a:ext cx="739500" cy="43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3" name="Google Shape;963;p91"/>
          <p:cNvSpPr/>
          <p:nvPr/>
        </p:nvSpPr>
        <p:spPr>
          <a:xfrm>
            <a:off x="2818932" y="3028821"/>
            <a:ext cx="1247100" cy="322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1"/>
          <p:cNvSpPr/>
          <p:nvPr/>
        </p:nvSpPr>
        <p:spPr>
          <a:xfrm>
            <a:off x="630350" y="3028821"/>
            <a:ext cx="1247100" cy="322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5" name="Google Shape;965;p91"/>
          <p:cNvCxnSpPr/>
          <p:nvPr/>
        </p:nvCxnSpPr>
        <p:spPr>
          <a:xfrm>
            <a:off x="2818957" y="2597879"/>
            <a:ext cx="610500" cy="35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6" name="Google Shape;966;p91"/>
          <p:cNvCxnSpPr/>
          <p:nvPr/>
        </p:nvCxnSpPr>
        <p:spPr>
          <a:xfrm flipH="1">
            <a:off x="1240699" y="2571750"/>
            <a:ext cx="539400" cy="38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7" name="Google Shape;967;p91"/>
          <p:cNvSpPr/>
          <p:nvPr/>
        </p:nvSpPr>
        <p:spPr>
          <a:xfrm>
            <a:off x="305050" y="3554850"/>
            <a:ext cx="1830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91"/>
          <p:cNvSpPr/>
          <p:nvPr/>
        </p:nvSpPr>
        <p:spPr>
          <a:xfrm>
            <a:off x="609850" y="3554838"/>
            <a:ext cx="1830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91"/>
          <p:cNvSpPr/>
          <p:nvPr/>
        </p:nvSpPr>
        <p:spPr>
          <a:xfrm>
            <a:off x="914650" y="3554838"/>
            <a:ext cx="1830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91"/>
          <p:cNvSpPr/>
          <p:nvPr/>
        </p:nvSpPr>
        <p:spPr>
          <a:xfrm>
            <a:off x="1219450" y="3557700"/>
            <a:ext cx="183000" cy="154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91"/>
          <p:cNvSpPr/>
          <p:nvPr/>
        </p:nvSpPr>
        <p:spPr>
          <a:xfrm>
            <a:off x="1524250" y="3557700"/>
            <a:ext cx="183000" cy="154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1"/>
          <p:cNvSpPr/>
          <p:nvPr/>
        </p:nvSpPr>
        <p:spPr>
          <a:xfrm>
            <a:off x="2886575" y="3554850"/>
            <a:ext cx="1830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91"/>
          <p:cNvSpPr/>
          <p:nvPr/>
        </p:nvSpPr>
        <p:spPr>
          <a:xfrm>
            <a:off x="3846100" y="3557700"/>
            <a:ext cx="183000" cy="1545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91"/>
          <p:cNvSpPr/>
          <p:nvPr/>
        </p:nvSpPr>
        <p:spPr>
          <a:xfrm>
            <a:off x="3350975" y="3557700"/>
            <a:ext cx="183000" cy="1545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91"/>
          <p:cNvSpPr txBox="1"/>
          <p:nvPr/>
        </p:nvSpPr>
        <p:spPr>
          <a:xfrm>
            <a:off x="2075475" y="1683865"/>
            <a:ext cx="58551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……</a:t>
            </a:r>
            <a:r>
              <a:rPr lang="ru" sz="6000"/>
              <a:t>...</a:t>
            </a:r>
            <a:endParaRPr sz="6000"/>
          </a:p>
        </p:txBody>
      </p:sp>
      <p:sp>
        <p:nvSpPr>
          <p:cNvPr id="976" name="Google Shape;976;p91"/>
          <p:cNvSpPr txBox="1"/>
          <p:nvPr>
            <p:ph type="title"/>
          </p:nvPr>
        </p:nvSpPr>
        <p:spPr>
          <a:xfrm>
            <a:off x="311700" y="160400"/>
            <a:ext cx="85206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Построение дерева: </a:t>
            </a:r>
            <a:r>
              <a:rPr lang="ru" sz="2400"/>
              <a:t>когда остановиться</a:t>
            </a:r>
            <a:r>
              <a:rPr lang="ru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253725" y="184525"/>
            <a:ext cx="6642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00" y="1035275"/>
            <a:ext cx="2388950" cy="7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100" y="862450"/>
            <a:ext cx="5107450" cy="37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500" y="1622750"/>
            <a:ext cx="421200" cy="5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200" y="1901925"/>
            <a:ext cx="1718001" cy="7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288" y="1891775"/>
            <a:ext cx="20955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2"/>
          <p:cNvSpPr/>
          <p:nvPr/>
        </p:nvSpPr>
        <p:spPr>
          <a:xfrm>
            <a:off x="3136042" y="891650"/>
            <a:ext cx="415800" cy="172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92"/>
          <p:cNvSpPr txBox="1"/>
          <p:nvPr/>
        </p:nvSpPr>
        <p:spPr>
          <a:xfrm>
            <a:off x="3159311" y="620384"/>
            <a:ext cx="36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</a:t>
            </a:r>
            <a:endParaRPr/>
          </a:p>
        </p:txBody>
      </p:sp>
      <p:cxnSp>
        <p:nvCxnSpPr>
          <p:cNvPr id="983" name="Google Shape;983;p92"/>
          <p:cNvCxnSpPr/>
          <p:nvPr/>
        </p:nvCxnSpPr>
        <p:spPr>
          <a:xfrm flipH="1">
            <a:off x="2334394" y="1031717"/>
            <a:ext cx="831600" cy="30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4" name="Google Shape;984;p92"/>
          <p:cNvCxnSpPr/>
          <p:nvPr/>
        </p:nvCxnSpPr>
        <p:spPr>
          <a:xfrm>
            <a:off x="3535599" y="1027055"/>
            <a:ext cx="804000" cy="30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5" name="Google Shape;985;p92"/>
          <p:cNvSpPr txBox="1"/>
          <p:nvPr/>
        </p:nvSpPr>
        <p:spPr>
          <a:xfrm>
            <a:off x="2149380" y="891634"/>
            <a:ext cx="7578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2"/>
          <p:cNvSpPr txBox="1"/>
          <p:nvPr/>
        </p:nvSpPr>
        <p:spPr>
          <a:xfrm>
            <a:off x="3914809" y="875204"/>
            <a:ext cx="7101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1</a:t>
            </a:r>
            <a:endParaRPr/>
          </a:p>
        </p:txBody>
      </p:sp>
      <p:sp>
        <p:nvSpPr>
          <p:cNvPr id="987" name="Google Shape;987;p92"/>
          <p:cNvSpPr/>
          <p:nvPr/>
        </p:nvSpPr>
        <p:spPr>
          <a:xfrm>
            <a:off x="2075472" y="1348668"/>
            <a:ext cx="415800" cy="172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2"/>
          <p:cNvSpPr/>
          <p:nvPr/>
        </p:nvSpPr>
        <p:spPr>
          <a:xfrm>
            <a:off x="4339532" y="1323235"/>
            <a:ext cx="415800" cy="172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9" name="Google Shape;989;p92"/>
          <p:cNvCxnSpPr/>
          <p:nvPr/>
        </p:nvCxnSpPr>
        <p:spPr>
          <a:xfrm flipH="1">
            <a:off x="1382575" y="1541816"/>
            <a:ext cx="766800" cy="34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0" name="Google Shape;990;p92"/>
          <p:cNvCxnSpPr/>
          <p:nvPr/>
        </p:nvCxnSpPr>
        <p:spPr>
          <a:xfrm flipH="1">
            <a:off x="3637340" y="1495965"/>
            <a:ext cx="716100" cy="41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1" name="Google Shape;991;p92"/>
          <p:cNvCxnSpPr/>
          <p:nvPr/>
        </p:nvCxnSpPr>
        <p:spPr>
          <a:xfrm>
            <a:off x="2362062" y="1534678"/>
            <a:ext cx="609900" cy="38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2" name="Google Shape;992;p92"/>
          <p:cNvCxnSpPr/>
          <p:nvPr/>
        </p:nvCxnSpPr>
        <p:spPr>
          <a:xfrm>
            <a:off x="4709137" y="1499391"/>
            <a:ext cx="739500" cy="40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3" name="Google Shape;993;p92"/>
          <p:cNvSpPr/>
          <p:nvPr/>
        </p:nvSpPr>
        <p:spPr>
          <a:xfrm>
            <a:off x="2818932" y="3028821"/>
            <a:ext cx="1247100" cy="322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2"/>
          <p:cNvSpPr/>
          <p:nvPr/>
        </p:nvSpPr>
        <p:spPr>
          <a:xfrm>
            <a:off x="630350" y="3028821"/>
            <a:ext cx="1247100" cy="322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5" name="Google Shape;995;p92"/>
          <p:cNvCxnSpPr/>
          <p:nvPr/>
        </p:nvCxnSpPr>
        <p:spPr>
          <a:xfrm>
            <a:off x="2818957" y="2597879"/>
            <a:ext cx="610500" cy="35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6" name="Google Shape;996;p92"/>
          <p:cNvCxnSpPr/>
          <p:nvPr/>
        </p:nvCxnSpPr>
        <p:spPr>
          <a:xfrm flipH="1">
            <a:off x="1240699" y="2571750"/>
            <a:ext cx="539400" cy="38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p92"/>
          <p:cNvSpPr/>
          <p:nvPr/>
        </p:nvSpPr>
        <p:spPr>
          <a:xfrm>
            <a:off x="305050" y="3554850"/>
            <a:ext cx="1830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92"/>
          <p:cNvSpPr/>
          <p:nvPr/>
        </p:nvSpPr>
        <p:spPr>
          <a:xfrm>
            <a:off x="609850" y="3554838"/>
            <a:ext cx="1830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92"/>
          <p:cNvSpPr/>
          <p:nvPr/>
        </p:nvSpPr>
        <p:spPr>
          <a:xfrm>
            <a:off x="914650" y="3554838"/>
            <a:ext cx="1830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2"/>
          <p:cNvSpPr/>
          <p:nvPr/>
        </p:nvSpPr>
        <p:spPr>
          <a:xfrm>
            <a:off x="1219450" y="3557700"/>
            <a:ext cx="183000" cy="154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2"/>
          <p:cNvSpPr/>
          <p:nvPr/>
        </p:nvSpPr>
        <p:spPr>
          <a:xfrm>
            <a:off x="1524250" y="3557700"/>
            <a:ext cx="183000" cy="154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92"/>
          <p:cNvSpPr/>
          <p:nvPr/>
        </p:nvSpPr>
        <p:spPr>
          <a:xfrm>
            <a:off x="2886575" y="3554850"/>
            <a:ext cx="1830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2"/>
          <p:cNvSpPr/>
          <p:nvPr/>
        </p:nvSpPr>
        <p:spPr>
          <a:xfrm>
            <a:off x="3846100" y="3557700"/>
            <a:ext cx="183000" cy="1545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92"/>
          <p:cNvSpPr/>
          <p:nvPr/>
        </p:nvSpPr>
        <p:spPr>
          <a:xfrm>
            <a:off x="3350975" y="3557700"/>
            <a:ext cx="183000" cy="1545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92"/>
          <p:cNvSpPr/>
          <p:nvPr/>
        </p:nvSpPr>
        <p:spPr>
          <a:xfrm>
            <a:off x="914650" y="3839450"/>
            <a:ext cx="294900" cy="51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92"/>
          <p:cNvSpPr/>
          <p:nvPr/>
        </p:nvSpPr>
        <p:spPr>
          <a:xfrm>
            <a:off x="305050" y="3554850"/>
            <a:ext cx="1830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92"/>
          <p:cNvSpPr/>
          <p:nvPr/>
        </p:nvSpPr>
        <p:spPr>
          <a:xfrm>
            <a:off x="3295025" y="3839450"/>
            <a:ext cx="294900" cy="51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92"/>
          <p:cNvSpPr/>
          <p:nvPr/>
        </p:nvSpPr>
        <p:spPr>
          <a:xfrm>
            <a:off x="854200" y="4530625"/>
            <a:ext cx="415800" cy="310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92"/>
          <p:cNvSpPr/>
          <p:nvPr/>
        </p:nvSpPr>
        <p:spPr>
          <a:xfrm>
            <a:off x="3257825" y="4530625"/>
            <a:ext cx="369300" cy="310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92"/>
          <p:cNvSpPr txBox="1"/>
          <p:nvPr/>
        </p:nvSpPr>
        <p:spPr>
          <a:xfrm>
            <a:off x="2075475" y="1593094"/>
            <a:ext cx="5855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……...</a:t>
            </a:r>
            <a:endParaRPr sz="6000"/>
          </a:p>
        </p:txBody>
      </p:sp>
      <p:sp>
        <p:nvSpPr>
          <p:cNvPr id="1011" name="Google Shape;1011;p92"/>
          <p:cNvSpPr txBox="1"/>
          <p:nvPr>
            <p:ph type="title"/>
          </p:nvPr>
        </p:nvSpPr>
        <p:spPr>
          <a:xfrm>
            <a:off x="311700" y="160400"/>
            <a:ext cx="8520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Построение дерева: как классифицировать?</a:t>
            </a:r>
            <a:endParaRPr sz="2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3"/>
          <p:cNvSpPr txBox="1"/>
          <p:nvPr>
            <p:ph type="title"/>
          </p:nvPr>
        </p:nvSpPr>
        <p:spPr>
          <a:xfrm>
            <a:off x="311700" y="160400"/>
            <a:ext cx="85206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Построение дерева</a:t>
            </a:r>
            <a:endParaRPr sz="2400"/>
          </a:p>
        </p:txBody>
      </p:sp>
      <p:sp>
        <p:nvSpPr>
          <p:cNvPr id="1017" name="Google Shape;1017;p93"/>
          <p:cNvSpPr/>
          <p:nvPr/>
        </p:nvSpPr>
        <p:spPr>
          <a:xfrm>
            <a:off x="4161913" y="814459"/>
            <a:ext cx="483000" cy="154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3"/>
          <p:cNvSpPr txBox="1"/>
          <p:nvPr/>
        </p:nvSpPr>
        <p:spPr>
          <a:xfrm>
            <a:off x="4218786" y="490100"/>
            <a:ext cx="3693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</a:t>
            </a:r>
            <a:endParaRPr/>
          </a:p>
        </p:txBody>
      </p:sp>
      <p:cxnSp>
        <p:nvCxnSpPr>
          <p:cNvPr id="1019" name="Google Shape;1019;p93"/>
          <p:cNvCxnSpPr/>
          <p:nvPr/>
        </p:nvCxnSpPr>
        <p:spPr>
          <a:xfrm flipH="1">
            <a:off x="3230415" y="939739"/>
            <a:ext cx="966300" cy="27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0" name="Google Shape;1020;p93"/>
          <p:cNvCxnSpPr/>
          <p:nvPr/>
        </p:nvCxnSpPr>
        <p:spPr>
          <a:xfrm>
            <a:off x="4626165" y="935569"/>
            <a:ext cx="934200" cy="27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1" name="Google Shape;1021;p93"/>
          <p:cNvSpPr txBox="1"/>
          <p:nvPr/>
        </p:nvSpPr>
        <p:spPr>
          <a:xfrm>
            <a:off x="3015495" y="814445"/>
            <a:ext cx="8805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93"/>
          <p:cNvSpPr txBox="1"/>
          <p:nvPr/>
        </p:nvSpPr>
        <p:spPr>
          <a:xfrm>
            <a:off x="5066775" y="799750"/>
            <a:ext cx="8250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 = 1</a:t>
            </a:r>
            <a:endParaRPr/>
          </a:p>
        </p:txBody>
      </p:sp>
      <p:sp>
        <p:nvSpPr>
          <p:cNvPr id="1023" name="Google Shape;1023;p93"/>
          <p:cNvSpPr/>
          <p:nvPr/>
        </p:nvSpPr>
        <p:spPr>
          <a:xfrm>
            <a:off x="2929620" y="1223228"/>
            <a:ext cx="483000" cy="154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93"/>
          <p:cNvSpPr/>
          <p:nvPr/>
        </p:nvSpPr>
        <p:spPr>
          <a:xfrm>
            <a:off x="5560267" y="1200481"/>
            <a:ext cx="483000" cy="154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5" name="Google Shape;1025;p93"/>
          <p:cNvCxnSpPr/>
          <p:nvPr/>
        </p:nvCxnSpPr>
        <p:spPr>
          <a:xfrm flipH="1">
            <a:off x="2124489" y="1395985"/>
            <a:ext cx="891000" cy="3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6" name="Google Shape;1026;p93"/>
          <p:cNvCxnSpPr/>
          <p:nvPr/>
        </p:nvCxnSpPr>
        <p:spPr>
          <a:xfrm flipH="1">
            <a:off x="4744527" y="1354975"/>
            <a:ext cx="831900" cy="3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7" name="Google Shape;1027;p93"/>
          <p:cNvCxnSpPr/>
          <p:nvPr/>
        </p:nvCxnSpPr>
        <p:spPr>
          <a:xfrm>
            <a:off x="3262613" y="1389601"/>
            <a:ext cx="708600" cy="34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93"/>
          <p:cNvCxnSpPr/>
          <p:nvPr/>
        </p:nvCxnSpPr>
        <p:spPr>
          <a:xfrm>
            <a:off x="5989718" y="1358039"/>
            <a:ext cx="859200" cy="36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93"/>
          <p:cNvSpPr/>
          <p:nvPr/>
        </p:nvSpPr>
        <p:spPr>
          <a:xfrm>
            <a:off x="5319318" y="3028821"/>
            <a:ext cx="1857300" cy="322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93"/>
          <p:cNvSpPr/>
          <p:nvPr/>
        </p:nvSpPr>
        <p:spPr>
          <a:xfrm>
            <a:off x="2060130" y="3028821"/>
            <a:ext cx="1857300" cy="322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1" name="Google Shape;1031;p93"/>
          <p:cNvCxnSpPr/>
          <p:nvPr/>
        </p:nvCxnSpPr>
        <p:spPr>
          <a:xfrm>
            <a:off x="5319355" y="2597879"/>
            <a:ext cx="909300" cy="35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93"/>
          <p:cNvCxnSpPr/>
          <p:nvPr/>
        </p:nvCxnSpPr>
        <p:spPr>
          <a:xfrm flipH="1">
            <a:off x="2968910" y="2571750"/>
            <a:ext cx="803400" cy="38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3" name="Google Shape;1033;p93"/>
          <p:cNvSpPr/>
          <p:nvPr/>
        </p:nvSpPr>
        <p:spPr>
          <a:xfrm>
            <a:off x="1575700" y="3554850"/>
            <a:ext cx="2727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3"/>
          <p:cNvSpPr/>
          <p:nvPr/>
        </p:nvSpPr>
        <p:spPr>
          <a:xfrm>
            <a:off x="2029602" y="3554838"/>
            <a:ext cx="2727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3"/>
          <p:cNvSpPr/>
          <p:nvPr/>
        </p:nvSpPr>
        <p:spPr>
          <a:xfrm>
            <a:off x="2483503" y="3554838"/>
            <a:ext cx="2727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93"/>
          <p:cNvSpPr/>
          <p:nvPr/>
        </p:nvSpPr>
        <p:spPr>
          <a:xfrm>
            <a:off x="2937405" y="3557700"/>
            <a:ext cx="272700" cy="154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93"/>
          <p:cNvSpPr/>
          <p:nvPr/>
        </p:nvSpPr>
        <p:spPr>
          <a:xfrm>
            <a:off x="3391306" y="3557700"/>
            <a:ext cx="272700" cy="154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93"/>
          <p:cNvSpPr/>
          <p:nvPr/>
        </p:nvSpPr>
        <p:spPr>
          <a:xfrm>
            <a:off x="5420050" y="3554850"/>
            <a:ext cx="2727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93"/>
          <p:cNvSpPr/>
          <p:nvPr/>
        </p:nvSpPr>
        <p:spPr>
          <a:xfrm>
            <a:off x="6848954" y="3557700"/>
            <a:ext cx="272700" cy="1545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3"/>
          <p:cNvSpPr/>
          <p:nvPr/>
        </p:nvSpPr>
        <p:spPr>
          <a:xfrm>
            <a:off x="6111625" y="3557700"/>
            <a:ext cx="272700" cy="1545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93"/>
          <p:cNvSpPr/>
          <p:nvPr/>
        </p:nvSpPr>
        <p:spPr>
          <a:xfrm>
            <a:off x="2483503" y="3839450"/>
            <a:ext cx="439200" cy="51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93"/>
          <p:cNvSpPr/>
          <p:nvPr/>
        </p:nvSpPr>
        <p:spPr>
          <a:xfrm>
            <a:off x="1575700" y="3554850"/>
            <a:ext cx="272700" cy="1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93"/>
          <p:cNvSpPr/>
          <p:nvPr/>
        </p:nvSpPr>
        <p:spPr>
          <a:xfrm>
            <a:off x="6028305" y="3839450"/>
            <a:ext cx="439200" cy="51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93"/>
          <p:cNvSpPr/>
          <p:nvPr/>
        </p:nvSpPr>
        <p:spPr>
          <a:xfrm>
            <a:off x="2393482" y="4530625"/>
            <a:ext cx="619200" cy="310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3"/>
          <p:cNvSpPr/>
          <p:nvPr/>
        </p:nvSpPr>
        <p:spPr>
          <a:xfrm>
            <a:off x="5972908" y="4530625"/>
            <a:ext cx="549900" cy="310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6" name="Google Shape;104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75" y="3121025"/>
            <a:ext cx="1305670" cy="17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900" y="3121025"/>
            <a:ext cx="1237825" cy="17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93"/>
          <p:cNvSpPr txBox="1"/>
          <p:nvPr/>
        </p:nvSpPr>
        <p:spPr>
          <a:xfrm>
            <a:off x="3262625" y="14492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……...</a:t>
            </a:r>
            <a:endParaRPr sz="6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 информативности</a:t>
            </a:r>
            <a:endParaRPr/>
          </a:p>
        </p:txBody>
      </p:sp>
      <p:pic>
        <p:nvPicPr>
          <p:cNvPr id="1054" name="Google Shape;1054;p94"/>
          <p:cNvPicPr preferRelativeResize="0"/>
          <p:nvPr/>
        </p:nvPicPr>
        <p:blipFill rotWithShape="1">
          <a:blip r:embed="rId3">
            <a:alphaModFix/>
          </a:blip>
          <a:srcRect b="22803" l="7572" r="13219" t="19728"/>
          <a:stretch/>
        </p:blipFill>
        <p:spPr>
          <a:xfrm>
            <a:off x="311700" y="1229125"/>
            <a:ext cx="7243225" cy="29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4"/>
          <p:cNvSpPr txBox="1"/>
          <p:nvPr/>
        </p:nvSpPr>
        <p:spPr>
          <a:xfrm>
            <a:off x="0" y="4702350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/>
          </a:p>
        </p:txBody>
      </p:sp>
      <p:sp>
        <p:nvSpPr>
          <p:cNvPr id="1056" name="Google Shape;1056;p94"/>
          <p:cNvSpPr/>
          <p:nvPr/>
        </p:nvSpPr>
        <p:spPr>
          <a:xfrm>
            <a:off x="1855650" y="1862025"/>
            <a:ext cx="4476000" cy="97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95"/>
          <p:cNvPicPr preferRelativeResize="0"/>
          <p:nvPr/>
        </p:nvPicPr>
        <p:blipFill rotWithShape="1">
          <a:blip r:embed="rId3">
            <a:alphaModFix/>
          </a:blip>
          <a:srcRect b="6808" l="7592" r="11461" t="21373"/>
          <a:stretch/>
        </p:blipFill>
        <p:spPr>
          <a:xfrm>
            <a:off x="1088750" y="421525"/>
            <a:ext cx="6966501" cy="34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95"/>
          <p:cNvSpPr txBox="1"/>
          <p:nvPr/>
        </p:nvSpPr>
        <p:spPr>
          <a:xfrm>
            <a:off x="0" y="4653500"/>
            <a:ext cx="3000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9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Более адекватные свертки</a:t>
            </a:r>
            <a:endParaRPr/>
          </a:p>
        </p:txBody>
      </p:sp>
      <p:pic>
        <p:nvPicPr>
          <p:cNvPr id="1068" name="Google Shape;1068;p96"/>
          <p:cNvPicPr preferRelativeResize="0"/>
          <p:nvPr/>
        </p:nvPicPr>
        <p:blipFill rotWithShape="1">
          <a:blip r:embed="rId3">
            <a:alphaModFix/>
          </a:blip>
          <a:srcRect b="43114" l="13445" r="14956" t="19411"/>
          <a:stretch/>
        </p:blipFill>
        <p:spPr>
          <a:xfrm>
            <a:off x="348150" y="1424450"/>
            <a:ext cx="8262674" cy="24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96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70" name="Google Shape;1070;p96"/>
          <p:cNvCxnSpPr/>
          <p:nvPr/>
        </p:nvCxnSpPr>
        <p:spPr>
          <a:xfrm>
            <a:off x="732525" y="1748075"/>
            <a:ext cx="1709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96"/>
          <p:cNvCxnSpPr/>
          <p:nvPr/>
        </p:nvCxnSpPr>
        <p:spPr>
          <a:xfrm>
            <a:off x="732525" y="3308400"/>
            <a:ext cx="220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2" name="Google Shape;1072;p96"/>
          <p:cNvSpPr txBox="1"/>
          <p:nvPr/>
        </p:nvSpPr>
        <p:spPr>
          <a:xfrm>
            <a:off x="732525" y="3904750"/>
            <a:ext cx="2815800" cy="37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“загрязненность” распределения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73" name="Google Shape;1073;p96"/>
          <p:cNvSpPr txBox="1"/>
          <p:nvPr/>
        </p:nvSpPr>
        <p:spPr>
          <a:xfrm>
            <a:off x="5363375" y="622250"/>
            <a:ext cx="3000000" cy="80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сколько информации мы получим о разделении объектов на два класса, если узнаем </a:t>
            </a:r>
            <a:r>
              <a:rPr b="1"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ru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7"/>
          <p:cNvSpPr txBox="1"/>
          <p:nvPr>
            <p:ph type="title"/>
          </p:nvPr>
        </p:nvSpPr>
        <p:spPr>
          <a:xfrm>
            <a:off x="311700" y="140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решающего дерева</a:t>
            </a:r>
            <a:endParaRPr/>
          </a:p>
        </p:txBody>
      </p:sp>
      <p:pic>
        <p:nvPicPr>
          <p:cNvPr id="1079" name="Google Shape;107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5" y="824875"/>
            <a:ext cx="8394824" cy="38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97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8"/>
          <p:cNvSpPr txBox="1"/>
          <p:nvPr>
            <p:ph type="title"/>
          </p:nvPr>
        </p:nvSpPr>
        <p:spPr>
          <a:xfrm>
            <a:off x="311700" y="2117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решающего дерева</a:t>
            </a:r>
            <a:endParaRPr/>
          </a:p>
        </p:txBody>
      </p:sp>
      <p:pic>
        <p:nvPicPr>
          <p:cNvPr id="1086" name="Google Shape;108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25" y="1004600"/>
            <a:ext cx="7457724" cy="37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98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99"/>
          <p:cNvSpPr txBox="1"/>
          <p:nvPr>
            <p:ph type="title"/>
          </p:nvPr>
        </p:nvSpPr>
        <p:spPr>
          <a:xfrm>
            <a:off x="311700" y="181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Решающие деревья: + и -</a:t>
            </a:r>
            <a:endParaRPr/>
          </a:p>
        </p:txBody>
      </p:sp>
      <p:sp>
        <p:nvSpPr>
          <p:cNvPr id="1093" name="Google Shape;1093;p99"/>
          <p:cNvSpPr txBox="1"/>
          <p:nvPr/>
        </p:nvSpPr>
        <p:spPr>
          <a:xfrm>
            <a:off x="0" y="4743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http://www.machinelearning.ru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4" name="Google Shape;1094;p99"/>
          <p:cNvSpPr txBox="1"/>
          <p:nvPr/>
        </p:nvSpPr>
        <p:spPr>
          <a:xfrm>
            <a:off x="679825" y="938450"/>
            <a:ext cx="7862400" cy="3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+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Интерпретируемость, простота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Гибкость: можно менять множества закономерностей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Допустимы данные с пропусками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Сложность построения линейна по длины выборки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- 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Жадный алгоритм выбора правила для вершины переусложнаяет дерево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Чем дальше вершина от корня, тем слабее статистическая надежность решающего правила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Высокая чувствительность к шуму, составу выборки</a:t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100"/>
          <p:cNvPicPr preferRelativeResize="0"/>
          <p:nvPr/>
        </p:nvPicPr>
        <p:blipFill rotWithShape="1">
          <a:blip r:embed="rId3">
            <a:alphaModFix/>
          </a:blip>
          <a:srcRect b="11344" l="27549" r="11928" t="19695"/>
          <a:stretch/>
        </p:blipFill>
        <p:spPr>
          <a:xfrm>
            <a:off x="1129225" y="299450"/>
            <a:ext cx="6885548" cy="44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1"/>
          <p:cNvSpPr txBox="1"/>
          <p:nvPr>
            <p:ph type="title"/>
          </p:nvPr>
        </p:nvSpPr>
        <p:spPr>
          <a:xfrm>
            <a:off x="462500" y="18807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Композиции алгоритмов</a:t>
            </a:r>
            <a:endParaRPr sz="2400"/>
          </a:p>
        </p:txBody>
      </p:sp>
      <p:pic>
        <p:nvPicPr>
          <p:cNvPr id="1105" name="Google Shape;110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500" y="2088150"/>
            <a:ext cx="1415750" cy="14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253725" y="184525"/>
            <a:ext cx="6642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Градиентный спуск</a:t>
            </a:r>
            <a:endParaRPr sz="24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00" y="1035275"/>
            <a:ext cx="2388950" cy="7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100" y="862450"/>
            <a:ext cx="5107450" cy="37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500" y="1622750"/>
            <a:ext cx="421200" cy="5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200" y="1901925"/>
            <a:ext cx="1718001" cy="7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188" y="2768575"/>
            <a:ext cx="20955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Если каждый член жюри имеет независимое мнение, и если вероятность правильного решения члена жюри больше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  <a:latin typeface="Pinyon Script"/>
                <a:ea typeface="Pinyon Script"/>
                <a:cs typeface="Pinyon Script"/>
                <a:sym typeface="Pinyon Script"/>
              </a:rPr>
              <a:t>0.5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, то тогда вероятность правильного решения присяжных в целом возрастает с увеличением количества членов жюри и стремится к единице.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Pinyon Script"/>
              <a:ea typeface="Pinyon Script"/>
              <a:cs typeface="Pinyon Script"/>
              <a:sym typeface="Pinyon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Если же вероятность быть правым у каждого из членов жюри меньше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  <a:latin typeface="Pinyon Script"/>
                <a:ea typeface="Pinyon Script"/>
                <a:cs typeface="Pinyon Script"/>
                <a:sym typeface="Pinyon Script"/>
              </a:rPr>
              <a:t>0.5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, то вероятность принятия правильного решения присяжными в целом монотонно уменьшается и стремится к нулю с увеличением количества присяжных.</a:t>
            </a:r>
            <a:endParaRPr sz="1800"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111" name="Google Shape;1111;p102"/>
          <p:cNvSpPr txBox="1"/>
          <p:nvPr/>
        </p:nvSpPr>
        <p:spPr>
          <a:xfrm>
            <a:off x="6551525" y="4376800"/>
            <a:ext cx="4687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принцип Кондорсе, 1784</a:t>
            </a:r>
            <a:endParaRPr b="1"/>
          </a:p>
        </p:txBody>
      </p:sp>
      <p:pic>
        <p:nvPicPr>
          <p:cNvPr id="1112" name="Google Shape;111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650" y="152400"/>
            <a:ext cx="2744951" cy="394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0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С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обралось около 800 человек, которые попытались угадать вес быка на ярмарке. Бык весил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</a:rPr>
              <a:t>1198 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фунтов. Ни один крестьянин не угадал точный вес быка, но если посчитать среднее от их предсказаний, то получим </a:t>
            </a:r>
            <a:r>
              <a:rPr lang="ru" sz="1800">
                <a:solidFill>
                  <a:srgbClr val="222222"/>
                </a:solidFill>
                <a:highlight>
                  <a:srgbClr val="FF9900"/>
                </a:highlight>
              </a:rPr>
              <a:t>1197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 фунтов.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118" name="Google Shape;1118;p103"/>
          <p:cNvSpPr txBox="1"/>
          <p:nvPr/>
        </p:nvSpPr>
        <p:spPr>
          <a:xfrm>
            <a:off x="6551525" y="4376800"/>
            <a:ext cx="4687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Гальтон, 1906 год</a:t>
            </a:r>
            <a:endParaRPr b="1"/>
          </a:p>
        </p:txBody>
      </p:sp>
      <p:pic>
        <p:nvPicPr>
          <p:cNvPr id="1119" name="Google Shape;111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075" y="1624013"/>
            <a:ext cx="240982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0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Bootstrap</a:t>
            </a:r>
            <a:endParaRPr/>
          </a:p>
        </p:txBody>
      </p:sp>
      <p:sp>
        <p:nvSpPr>
          <p:cNvPr id="1125" name="Google Shape;1125;p104"/>
          <p:cNvSpPr txBox="1"/>
          <p:nvPr>
            <p:ph idx="1" type="body"/>
          </p:nvPr>
        </p:nvSpPr>
        <p:spPr>
          <a:xfrm>
            <a:off x="35000" y="4474450"/>
            <a:ext cx="85104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https://habr.com/company/ods/blog/324402/</a:t>
            </a:r>
            <a:endParaRPr sz="1100"/>
          </a:p>
        </p:txBody>
      </p:sp>
      <p:pic>
        <p:nvPicPr>
          <p:cNvPr id="1126" name="Google Shape;112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636" y="1171600"/>
            <a:ext cx="5694724" cy="31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Бинарная классификация оттока клиентов</a:t>
            </a:r>
            <a:endParaRPr/>
          </a:p>
        </p:txBody>
      </p:sp>
      <p:pic>
        <p:nvPicPr>
          <p:cNvPr id="1132" name="Google Shape;1132;p105"/>
          <p:cNvPicPr preferRelativeResize="0"/>
          <p:nvPr/>
        </p:nvPicPr>
        <p:blipFill rotWithShape="1">
          <a:blip r:embed="rId3">
            <a:alphaModFix/>
          </a:blip>
          <a:srcRect b="20746" l="9875" r="34584" t="32871"/>
          <a:stretch/>
        </p:blipFill>
        <p:spPr>
          <a:xfrm>
            <a:off x="1590837" y="1235375"/>
            <a:ext cx="5962324" cy="27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05"/>
          <p:cNvSpPr txBox="1"/>
          <p:nvPr>
            <p:ph idx="1" type="body"/>
          </p:nvPr>
        </p:nvSpPr>
        <p:spPr>
          <a:xfrm>
            <a:off x="222175" y="4212125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Мало данных, одна из главных фич </a:t>
            </a:r>
            <a:r>
              <a:rPr lang="ru" sz="1100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 количество звонков в сервисный центр</a:t>
            </a:r>
            <a:endParaRPr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50" y="79150"/>
            <a:ext cx="77274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06"/>
          <p:cNvSpPr txBox="1"/>
          <p:nvPr/>
        </p:nvSpPr>
        <p:spPr>
          <a:xfrm>
            <a:off x="0" y="4759325"/>
            <a:ext cx="3768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https://habr.com/company/ods/blog/324402/</a:t>
            </a:r>
            <a:endParaRPr sz="10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7"/>
          <p:cNvSpPr txBox="1"/>
          <p:nvPr>
            <p:ph idx="1" type="body"/>
          </p:nvPr>
        </p:nvSpPr>
        <p:spPr>
          <a:xfrm>
            <a:off x="271025" y="235675"/>
            <a:ext cx="31554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Оценим, сколько в среднем делает звонков каждая из групп.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Данных мало, поэтому искать среднее не совсем правильно, применим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bootstap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 и сделаем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интервальную оценку среднего</a:t>
            </a:r>
            <a:endParaRPr b="1"/>
          </a:p>
        </p:txBody>
      </p:sp>
      <p:pic>
        <p:nvPicPr>
          <p:cNvPr id="1145" name="Google Shape;1145;p107"/>
          <p:cNvPicPr preferRelativeResize="0"/>
          <p:nvPr/>
        </p:nvPicPr>
        <p:blipFill rotWithShape="1">
          <a:blip r:embed="rId3">
            <a:alphaModFix/>
          </a:blip>
          <a:srcRect b="57023" l="11030" r="35399" t="12794"/>
          <a:stretch/>
        </p:blipFill>
        <p:spPr>
          <a:xfrm>
            <a:off x="3296125" y="133700"/>
            <a:ext cx="5615551" cy="177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07"/>
          <p:cNvSpPr txBox="1"/>
          <p:nvPr/>
        </p:nvSpPr>
        <p:spPr>
          <a:xfrm>
            <a:off x="765025" y="3644350"/>
            <a:ext cx="6917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С 95% вероятностью среднее число звонков от лояльных клиентов будет лежать в промежутке между 1.40 и 1.50, в то время как наши бывшие клиенты звонили в среднем от 2.06 до 2.40 раз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0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Bagging </a:t>
            </a:r>
            <a:r>
              <a:rPr lang="ru" sz="2400"/>
              <a:t>(</a:t>
            </a:r>
            <a:r>
              <a:rPr b="1" lang="ru" sz="2400"/>
              <a:t>b</a:t>
            </a:r>
            <a:r>
              <a:rPr lang="ru" sz="2400"/>
              <a:t>ootstrap </a:t>
            </a:r>
            <a:r>
              <a:rPr b="1" lang="ru" sz="2400"/>
              <a:t>agg</a:t>
            </a:r>
            <a:r>
              <a:rPr lang="ru" sz="2400"/>
              <a:t>regat</a:t>
            </a:r>
            <a:r>
              <a:rPr b="1" lang="ru" sz="2400"/>
              <a:t>ing</a:t>
            </a:r>
            <a:r>
              <a:rPr lang="ru" sz="2400"/>
              <a:t>)</a:t>
            </a:r>
            <a:endParaRPr sz="2400"/>
          </a:p>
        </p:txBody>
      </p:sp>
      <p:sp>
        <p:nvSpPr>
          <p:cNvPr id="1152" name="Google Shape;1152;p108"/>
          <p:cNvSpPr txBox="1"/>
          <p:nvPr>
            <p:ph idx="1" type="body"/>
          </p:nvPr>
        </p:nvSpPr>
        <p:spPr>
          <a:xfrm>
            <a:off x="311700" y="1171600"/>
            <a:ext cx="2601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Дана train sample X. С помощью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bootstrap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сгенерируем из неё М выборок. Теперь на каждой выборке обучим свой классификатор. Итоговый классификатор будет усреднять ответы всех этих алгоритмов:</a:t>
            </a:r>
            <a:endParaRPr/>
          </a:p>
        </p:txBody>
      </p:sp>
      <p:pic>
        <p:nvPicPr>
          <p:cNvPr id="1153" name="Google Shape;1153;p108"/>
          <p:cNvPicPr preferRelativeResize="0"/>
          <p:nvPr/>
        </p:nvPicPr>
        <p:blipFill rotWithShape="1">
          <a:blip r:embed="rId3">
            <a:alphaModFix/>
          </a:blip>
          <a:srcRect b="60001" l="8482" r="74874" t="33231"/>
          <a:stretch/>
        </p:blipFill>
        <p:spPr>
          <a:xfrm>
            <a:off x="311700" y="4444863"/>
            <a:ext cx="2343851" cy="53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223" y="1009723"/>
            <a:ext cx="5957125" cy="32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88" y="152400"/>
            <a:ext cx="700263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Random Forest</a:t>
            </a:r>
            <a:endParaRPr/>
          </a:p>
        </p:txBody>
      </p:sp>
      <p:sp>
        <p:nvSpPr>
          <p:cNvPr id="1165" name="Google Shape;1165;p11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Случайный лес — это бэггинг над решающими деревьями, при обучении которых для каждого разбиения признаки выбираются из некоторого случайного подмножества признаков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166" name="Google Shape;116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4750"/>
            <a:ext cx="4288051" cy="271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25" y="2234751"/>
            <a:ext cx="4235196" cy="26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" y="1040025"/>
            <a:ext cx="4386350" cy="34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275" y="1040025"/>
            <a:ext cx="4386350" cy="34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